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72" r:id="rId4"/>
    <p:sldId id="267" r:id="rId5"/>
    <p:sldId id="271" r:id="rId6"/>
    <p:sldId id="270" r:id="rId7"/>
    <p:sldId id="265" r:id="rId8"/>
    <p:sldId id="275" r:id="rId9"/>
    <p:sldId id="269" r:id="rId10"/>
    <p:sldId id="268" r:id="rId11"/>
    <p:sldId id="260" r:id="rId12"/>
    <p:sldId id="273" r:id="rId13"/>
    <p:sldId id="274" r:id="rId14"/>
    <p:sldId id="285" r:id="rId15"/>
    <p:sldId id="286" r:id="rId16"/>
    <p:sldId id="288" r:id="rId17"/>
    <p:sldId id="258" r:id="rId18"/>
    <p:sldId id="259" r:id="rId19"/>
    <p:sldId id="263" r:id="rId20"/>
    <p:sldId id="279" r:id="rId21"/>
    <p:sldId id="277" r:id="rId22"/>
    <p:sldId id="278" r:id="rId23"/>
    <p:sldId id="287" r:id="rId24"/>
    <p:sldId id="303" r:id="rId25"/>
    <p:sldId id="304" r:id="rId26"/>
    <p:sldId id="293" r:id="rId27"/>
    <p:sldId id="276" r:id="rId28"/>
    <p:sldId id="305" r:id="rId29"/>
    <p:sldId id="290" r:id="rId30"/>
    <p:sldId id="294" r:id="rId31"/>
    <p:sldId id="292" r:id="rId32"/>
    <p:sldId id="295" r:id="rId33"/>
    <p:sldId id="291" r:id="rId34"/>
    <p:sldId id="289" r:id="rId35"/>
    <p:sldId id="300" r:id="rId36"/>
    <p:sldId id="296" r:id="rId37"/>
    <p:sldId id="297" r:id="rId38"/>
    <p:sldId id="301" r:id="rId39"/>
    <p:sldId id="302" r:id="rId40"/>
    <p:sldId id="298" r:id="rId41"/>
    <p:sldId id="299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Снигирёва" initials="ЕС" lastIdx="1" clrIdx="0">
    <p:extLst>
      <p:ext uri="{19B8F6BF-5375-455C-9EA6-DF929625EA0E}">
        <p15:presenceInfo xmlns:p15="http://schemas.microsoft.com/office/powerpoint/2012/main" userId="105b1fae522c14c9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417" autoAdjust="0"/>
  </p:normalViewPr>
  <p:slideViewPr>
    <p:cSldViewPr snapToGrid="0">
      <p:cViewPr varScale="1">
        <p:scale>
          <a:sx n="109" d="100"/>
          <a:sy n="109" d="100"/>
        </p:scale>
        <p:origin x="63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BF72E-239A-44B3-A00B-76A72B492B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AA4AE-68F3-4D39-9D76-F045FE3624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3B35AA-2EE5-4C41-A1B4-7A06B29BD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1E37-22CD-43F0-8EEF-4AFA8890A1A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B6D8BB-011E-4084-9EA5-B0926B39F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8053DBA-D644-4EF0-835A-A71B88C645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8C65-6BAE-4FF6-8A1B-9ADDB5EC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4072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E9E660-4617-4A6F-BC4A-3AF63C3BA6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B4C422D-1096-439C-B733-F3EC0E63E8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2D3BC6-9265-4FD7-8C58-F9C74A506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1E37-22CD-43F0-8EEF-4AFA8890A1A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142B70-BEC3-4917-A263-9845C5BB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A71A35-245F-4FFA-98F1-D0CB33E20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8C65-6BAE-4FF6-8A1B-9ADDB5EC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1030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5DEBC17-13EA-4BE9-B98F-FAEA5C608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632B631-D1D0-4A57-94FD-A98CFA043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1BB6218-3795-4832-8395-56BBD03FE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1E37-22CD-43F0-8EEF-4AFA8890A1A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AAEB22-AA45-433A-96E7-F56963F1D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4DBAA7-4A81-4347-AE5F-4208F04F4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8C65-6BAE-4FF6-8A1B-9ADDB5EC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5108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985A9A-23C6-4E1F-9953-145DFB942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6161D0-E272-442E-B222-E165D645B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DF7D424-41E9-4209-9515-66251BD1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1E37-22CD-43F0-8EEF-4AFA8890A1A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E99EC95-D60E-4070-9796-CA4ABA6D0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1AE912-A0B4-4289-B232-0F88B73DA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8C65-6BAE-4FF6-8A1B-9ADDB5EC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191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2B029B-200E-4AB1-9495-76AC20600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59E861-68F8-49FE-AD47-F5C21FFE1D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050EFF-824F-44A3-BD96-3027088F7A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1E37-22CD-43F0-8EEF-4AFA8890A1A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963DBC-E915-4677-B85F-0D568069D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7B6005-250B-4489-92C8-B74AD6C70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8C65-6BAE-4FF6-8A1B-9ADDB5EC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57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7F8FAF-5F56-446F-8D11-D9EFC5F9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F4C3B1-3C89-486F-BBDB-B794D5C50D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AC2E27D-976F-497E-BAD3-21702B4467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20AEE6-2561-4084-A49B-24F52AAB3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1E37-22CD-43F0-8EEF-4AFA8890A1A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BB3F59-5D38-47C3-8A34-77AC432F2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8495D76-1D44-408C-BE66-1C0F69A58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8C65-6BAE-4FF6-8A1B-9ADDB5EC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598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7FEE68-14BB-47BA-8F3A-92F0C7EF3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07991D5-9CAF-4C78-B0C2-7F3ECD73A4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130FDD5-F9B6-457B-BA9B-CD45B4AD16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511AA7-9CA6-4DF3-B58D-2299DBCECE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069953E-001D-4593-8B02-9DB241AEA1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96D9D76-DB65-488F-BB50-07D664E0E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1E37-22CD-43F0-8EEF-4AFA8890A1A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235E0A-EC28-492B-BBF7-3244DD400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C3FADB8-AA14-496D-843C-517D88C8CF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8C65-6BAE-4FF6-8A1B-9ADDB5EC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0349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550890-F361-429E-AA7A-52D47E1F5E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A3EC2CE-277A-4811-BF1C-A9541693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1E37-22CD-43F0-8EEF-4AFA8890A1A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8753B5A-677F-4AC4-9B5D-F4A9D51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847B482-BAE0-4C1B-A0F9-31D7F4257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8C65-6BAE-4FF6-8A1B-9ADDB5EC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83374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4BB4FF0-4C71-4248-AD4C-1C2483026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1E37-22CD-43F0-8EEF-4AFA8890A1A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F68961A-1D8A-4C4A-9F76-4A221D781A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77EAE38-7975-4A3B-8BED-AD7A1C383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8C65-6BAE-4FF6-8A1B-9ADDB5EC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279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A27DFD-0AB6-40A8-AE85-836028395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4EA9C0-46D8-41B6-95E6-9C4638E2E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A1CE677-78E6-4F59-8B46-19842D026D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5FC429C-6ECA-43CA-81C9-7A19D5845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1E37-22CD-43F0-8EEF-4AFA8890A1A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C446EC6-C81D-47F3-A018-A48202C20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23F9D4-6E10-4BA7-A425-4BC555CE9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8C65-6BAE-4FF6-8A1B-9ADDB5EC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60308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2AF1DE-B983-4026-9629-5F36B619E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C05D1DC-A057-40E7-B73B-51D30BAD2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2021F06-54D6-45E5-9EA9-75D2470730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C9FD10E-B2D9-463E-839A-5C61E44EE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11E37-22CD-43F0-8EEF-4AFA8890A1A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C7308AD-AEBF-49F4-9F00-9073561C0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14BCEA-FB31-47D4-BA86-8BC526B1E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58C65-6BAE-4FF6-8A1B-9ADDB5EC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39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1B2C66-20C0-4D65-96B7-8D2F2F7E8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1483B41-3342-4E1F-81FE-1F04F713A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0838DE-A3A0-43D5-9A24-A335DB0BA5A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11E37-22CD-43F0-8EEF-4AFA8890A1A9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BF34A3-B5E9-4A5D-921C-F2CBC97D2E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9BD3975-75AB-46B0-868D-108710A8A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258C65-6BAE-4FF6-8A1B-9ADDB5EC9E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6829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himiy88.blogspot.com/p/107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13.e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8FB542-77E9-437B-AF42-29E6A9E7DF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D10A84-F11F-4DCE-90BD-41A8316666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2E6ED1C-D90A-421F-A8F0-7827CD2BAF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8489" y="583714"/>
            <a:ext cx="8160756" cy="534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608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76BAA89A-250F-412F-9FB8-0E627C226A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296" b="993"/>
          <a:stretch>
            <a:fillRect/>
          </a:stretch>
        </p:blipFill>
        <p:spPr bwMode="auto">
          <a:xfrm>
            <a:off x="1878627" y="448295"/>
            <a:ext cx="8086466" cy="4952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3B9BA43-80F2-497A-B0D4-EB2CF15C7DAF}"/>
              </a:ext>
            </a:extLst>
          </p:cNvPr>
          <p:cNvSpPr/>
          <p:nvPr/>
        </p:nvSpPr>
        <p:spPr>
          <a:xfrm>
            <a:off x="5529942" y="576337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оптические изомеры, отличающиеся друг от друга только конфигурацией С</a:t>
            </a:r>
            <a:r>
              <a:rPr lang="ru-RU" baseline="-25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-атома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88869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15A109-9B5F-41E5-8C62-BA2121619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4386CF2-F845-42FD-9177-44086AAA06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3601615"/>
            <a:ext cx="29833182" cy="50199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растворах α-D-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глюкопираноза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β-D-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глюкопираноза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существуют в равновесии и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взаимопревращаются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образование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открытоцепной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формы.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31 °С           α-38 %    β- 62 % 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Чистые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аномеры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можно получить в кристаллическом виде: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α-  из воды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(в виде моногидрата)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β - из пиридина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A4E9C1-1652-4CF4-89B6-C07E12FF61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211" y="604333"/>
            <a:ext cx="3766393" cy="3163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C986574C-F58E-4FAD-9BE8-09F119675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5920" y="990558"/>
            <a:ext cx="3311558" cy="27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97039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75D46-833F-45D1-873C-B902C7D81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&quot;пиран формула&quot;">
            <a:extLst>
              <a:ext uri="{FF2B5EF4-FFF2-40B4-BE49-F238E27FC236}">
                <a16:creationId xmlns:a16="http://schemas.microsoft.com/office/drawing/2014/main" id="{0ECA375D-3762-41F6-A01F-E8A86D87DA8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119" y="1415183"/>
            <a:ext cx="5745713" cy="4027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06934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015600-81C5-4451-B2D7-9839CCA1C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Картинки по запросу &quot;рибоза&quot;">
            <a:extLst>
              <a:ext uri="{FF2B5EF4-FFF2-40B4-BE49-F238E27FC236}">
                <a16:creationId xmlns:a16="http://schemas.microsoft.com/office/drawing/2014/main" id="{5058042D-B94B-4F89-BC46-DB00D51655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2963" y="2108065"/>
            <a:ext cx="4834620" cy="287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Картинки по запросу &quot;рибоза&quot;">
            <a:extLst>
              <a:ext uri="{FF2B5EF4-FFF2-40B4-BE49-F238E27FC236}">
                <a16:creationId xmlns:a16="http://schemas.microsoft.com/office/drawing/2014/main" id="{897C3387-B4FD-4060-B92F-A39C856F45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245" y="2168729"/>
            <a:ext cx="5703410" cy="1491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0595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>
            <a:extLst>
              <a:ext uri="{FF2B5EF4-FFF2-40B4-BE49-F238E27FC236}">
                <a16:creationId xmlns:a16="http://schemas.microsoft.com/office/drawing/2014/main" id="{7F817262-D4FF-4C30-A3E6-5F96389F347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245" y="220779"/>
            <a:ext cx="4295623" cy="2939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>
            <a:extLst>
              <a:ext uri="{FF2B5EF4-FFF2-40B4-BE49-F238E27FC236}">
                <a16:creationId xmlns:a16="http://schemas.microsoft.com/office/drawing/2014/main" id="{102C5906-CC8E-4214-BE36-5A176A63AB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134" y="477810"/>
            <a:ext cx="3602133" cy="2425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>
            <a:extLst>
              <a:ext uri="{FF2B5EF4-FFF2-40B4-BE49-F238E27FC236}">
                <a16:creationId xmlns:a16="http://schemas.microsoft.com/office/drawing/2014/main" id="{845A88F5-B6D5-44F4-B8A4-ACEE20310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508" y="3697405"/>
            <a:ext cx="2829863" cy="241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>
            <a:extLst>
              <a:ext uri="{FF2B5EF4-FFF2-40B4-BE49-F238E27FC236}">
                <a16:creationId xmlns:a16="http://schemas.microsoft.com/office/drawing/2014/main" id="{F0FDFB18-C4B2-4FA6-B29B-1FF4EC5FB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924" y="3572217"/>
            <a:ext cx="2951646" cy="251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17">
            <a:extLst>
              <a:ext uri="{FF2B5EF4-FFF2-40B4-BE49-F238E27FC236}">
                <a16:creationId xmlns:a16="http://schemas.microsoft.com/office/drawing/2014/main" id="{3DE5476B-02C1-4B49-B067-5226BC23D3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175446" y="612409"/>
            <a:ext cx="384111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Изомеры 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-маннозы</a:t>
            </a:r>
            <a:b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kumimoji="0" lang="ru-RU" altLang="ru-RU" sz="180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таутомеры</a:t>
            </a:r>
            <a:r>
              <a:rPr kumimoji="0" lang="ru-RU" altLang="ru-RU" sz="180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kumimoji="0" lang="ru-RU" altLang="ru-RU" sz="1400" i="0" u="none" strike="noStrike" cap="none" normalizeH="0" baseline="0" dirty="0">
                <a:ln>
                  <a:noFill/>
                </a:ln>
                <a:effectLst/>
              </a:rPr>
              <a:t> </a:t>
            </a:r>
            <a:endParaRPr kumimoji="0" lang="ru-RU" altLang="ru-RU" sz="5400" i="0" u="none" strike="noStrike" cap="none" normalizeH="0" baseline="0" dirty="0">
              <a:ln>
                <a:noFill/>
              </a:ln>
              <a:effectLst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0035A6A-EA9E-4BE3-809E-34AADDED49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2264" y="2592832"/>
            <a:ext cx="1386809" cy="1958770"/>
          </a:xfrm>
          <a:prstGeom prst="rect">
            <a:avLst/>
          </a:prstGeom>
        </p:spPr>
      </p:pic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70C4F161-58E6-4EA2-BB1B-CBCE6CFEB4AA}"/>
              </a:ext>
            </a:extLst>
          </p:cNvPr>
          <p:cNvCxnSpPr/>
          <p:nvPr/>
        </p:nvCxnSpPr>
        <p:spPr>
          <a:xfrm flipV="1">
            <a:off x="7350711" y="2352583"/>
            <a:ext cx="772357" cy="550981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3C44228C-A39A-4E95-83EA-9ADF3062E177}"/>
              </a:ext>
            </a:extLst>
          </p:cNvPr>
          <p:cNvCxnSpPr>
            <a:cxnSpLocks/>
          </p:cNvCxnSpPr>
          <p:nvPr/>
        </p:nvCxnSpPr>
        <p:spPr>
          <a:xfrm>
            <a:off x="7043562" y="4315707"/>
            <a:ext cx="726489" cy="516252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01843B1F-3E53-4011-B033-3848F44E26E4}"/>
              </a:ext>
            </a:extLst>
          </p:cNvPr>
          <p:cNvCxnSpPr/>
          <p:nvPr/>
        </p:nvCxnSpPr>
        <p:spPr>
          <a:xfrm flipV="1">
            <a:off x="4657588" y="4315707"/>
            <a:ext cx="772357" cy="550981"/>
          </a:xfrm>
          <a:prstGeom prst="straightConnector1">
            <a:avLst/>
          </a:prstGeom>
          <a:ln w="38100">
            <a:solidFill>
              <a:srgbClr val="0070C0"/>
            </a:solidFill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F8029E3F-E19F-4AA6-9740-D0DD3D2B07D3}"/>
              </a:ext>
            </a:extLst>
          </p:cNvPr>
          <p:cNvCxnSpPr>
            <a:cxnSpLocks/>
          </p:cNvCxnSpPr>
          <p:nvPr/>
        </p:nvCxnSpPr>
        <p:spPr>
          <a:xfrm>
            <a:off x="4769178" y="2487838"/>
            <a:ext cx="823018" cy="516252"/>
          </a:xfrm>
          <a:prstGeom prst="straightConnector1">
            <a:avLst/>
          </a:prstGeom>
          <a:ln w="381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571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325055-5E06-4807-8425-008619221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620C3A3-A0F6-4A9A-9B9B-02D0E04AC75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060" y="763322"/>
            <a:ext cx="6402842" cy="572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49976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92EE1-CB85-40DE-B694-9922A1C19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39BDC7-730F-4ADC-8A68-34DD93A14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число изомеров 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альдогексоз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циклической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форме возрастает до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(против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16 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изомеров у линейной формы), которые включают по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пиранозные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фуранозные</a:t>
            </a:r>
            <a:r>
              <a:rPr lang="ru-RU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(5 центров асимметрии у каждой).</a:t>
            </a:r>
            <a:r>
              <a:rPr lang="en-US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http://himiy88.blogspot.com/p/107.html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40003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D00710-5470-4F8C-88DE-0C64DA99C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7FFAD046-B56F-4FB1-A114-E8D66B1AF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899"/>
          <a:stretch/>
        </p:blipFill>
        <p:spPr>
          <a:xfrm>
            <a:off x="2600996" y="444958"/>
            <a:ext cx="6990008" cy="5968083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601CC1-7ADF-4CD1-A488-A9D8E3491917}"/>
              </a:ext>
            </a:extLst>
          </p:cNvPr>
          <p:cNvSpPr/>
          <p:nvPr/>
        </p:nvSpPr>
        <p:spPr>
          <a:xfrm>
            <a:off x="1765909" y="2800450"/>
            <a:ext cx="82907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 err="1">
                <a:latin typeface="Open Sans"/>
              </a:rPr>
              <a:t>глициты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3243119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0769A4-F4DE-41D8-9FF1-6E12E82ED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75F1985F-CC1E-4204-A0F3-6038AA2FC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1" b="899"/>
          <a:stretch/>
        </p:blipFill>
        <p:spPr>
          <a:xfrm>
            <a:off x="393814" y="711374"/>
            <a:ext cx="5217851" cy="4651717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:a16="http://schemas.microsoft.com/office/drawing/2014/main" id="{9303A094-B5C9-4C8C-B1FD-1E598CB7D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940" y="648070"/>
            <a:ext cx="5714104" cy="4518269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99709F-8497-4F98-B35B-5E9F965B0CB3}"/>
              </a:ext>
            </a:extLst>
          </p:cNvPr>
          <p:cNvSpPr/>
          <p:nvPr/>
        </p:nvSpPr>
        <p:spPr>
          <a:xfrm>
            <a:off x="6144909" y="895739"/>
            <a:ext cx="5591372" cy="440404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0415B9AF-8650-4A08-880A-C069C55B58EE}"/>
              </a:ext>
            </a:extLst>
          </p:cNvPr>
          <p:cNvSpPr/>
          <p:nvPr/>
        </p:nvSpPr>
        <p:spPr>
          <a:xfrm>
            <a:off x="304956" y="648071"/>
            <a:ext cx="5714104" cy="465171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Объект 3">
            <a:extLst>
              <a:ext uri="{FF2B5EF4-FFF2-40B4-BE49-F238E27FC236}">
                <a16:creationId xmlns:a16="http://schemas.microsoft.com/office/drawing/2014/main" id="{1AFD2A23-0949-4961-A30B-6B29D369EF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899"/>
          <a:stretch/>
        </p:blipFill>
        <p:spPr>
          <a:xfrm>
            <a:off x="455719" y="711374"/>
            <a:ext cx="5217851" cy="4651717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8ED487B-8F37-43BC-B6A8-B7D285FB0A01}"/>
              </a:ext>
            </a:extLst>
          </p:cNvPr>
          <p:cNvSpPr/>
          <p:nvPr/>
        </p:nvSpPr>
        <p:spPr>
          <a:xfrm>
            <a:off x="118525" y="5686709"/>
            <a:ext cx="40628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Окисление </a:t>
            </a:r>
            <a:r>
              <a:rPr lang="ru-RU" sz="1400" b="1" dirty="0" err="1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кетоз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азотной кислотой протекает с</a:t>
            </a:r>
            <a:b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расщеплением С-С связей</a:t>
            </a:r>
          </a:p>
        </p:txBody>
      </p:sp>
    </p:spTree>
    <p:extLst>
      <p:ext uri="{BB962C8B-B14F-4D97-AF65-F5344CB8AC3E}">
        <p14:creationId xmlns:p14="http://schemas.microsoft.com/office/powerpoint/2010/main" val="302588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643D6C-5B12-4A96-A52B-E8CD6DC95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Картинки по запросу &quot;рибоза&quot;">
            <a:extLst>
              <a:ext uri="{FF2B5EF4-FFF2-40B4-BE49-F238E27FC236}">
                <a16:creationId xmlns:a16="http://schemas.microsoft.com/office/drawing/2014/main" id="{1B973F8A-283D-4CAF-99A5-D7555DBA3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8181" y="365125"/>
            <a:ext cx="4684691" cy="255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Картинки по запросу &quot;рибоза&quot;">
            <a:extLst>
              <a:ext uri="{FF2B5EF4-FFF2-40B4-BE49-F238E27FC236}">
                <a16:creationId xmlns:a16="http://schemas.microsoft.com/office/drawing/2014/main" id="{39AE8CEE-717A-4CAE-8B51-52BFD3AFBA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0494" y="3429000"/>
            <a:ext cx="6171012" cy="26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57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AE612-8DE0-4399-8B92-8F8277CE22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04909122-6078-46E8-8E9F-9C810A6029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37" y="1955946"/>
            <a:ext cx="9763125" cy="201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275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FE54AD-ED21-44CD-80A4-92B6D208F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1040122" cy="1325563"/>
          </a:xfrm>
        </p:spPr>
        <p:txBody>
          <a:bodyPr>
            <a:normAutofit fontScale="90000"/>
          </a:bodyPr>
          <a:lstStyle/>
          <a:p>
            <a:br>
              <a:rPr lang="ru-RU" b="1" i="1" dirty="0"/>
            </a:br>
            <a:br>
              <a:rPr lang="ru-RU" b="1" i="1" dirty="0"/>
            </a:br>
            <a:br>
              <a:rPr lang="ru-RU" b="1" i="1" dirty="0"/>
            </a:br>
            <a:br>
              <a:rPr lang="ru-RU" b="1" i="1" dirty="0"/>
            </a:br>
            <a:br>
              <a:rPr lang="ru-RU" b="1" i="1" dirty="0"/>
            </a:br>
            <a:r>
              <a:rPr lang="ru-RU" b="1" i="1" dirty="0"/>
              <a:t>качественные реакции на </a:t>
            </a:r>
            <a:r>
              <a:rPr lang="ru-RU" b="1" i="1" dirty="0" err="1"/>
              <a:t>альдозы</a:t>
            </a:r>
            <a:r>
              <a:rPr lang="ru-RU" b="1" i="1" dirty="0"/>
              <a:t> и </a:t>
            </a:r>
            <a:r>
              <a:rPr lang="ru-RU" b="1" i="1" dirty="0" err="1"/>
              <a:t>кетозы</a:t>
            </a:r>
            <a:r>
              <a:rPr lang="ru-RU" b="1" i="1" dirty="0"/>
              <a:t>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реактивом 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Толленса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гидроксидом меди (II)(</a:t>
            </a:r>
            <a:r>
              <a:rPr lang="ru-RU" sz="31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</a:t>
            </a:r>
            <a:r>
              <a:rPr lang="ru-RU" sz="31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Троммера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/>
              <a:t> 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кетозы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щелочной среде </a:t>
            </a:r>
            <a:r>
              <a:rPr lang="ru-RU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изомеризуются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3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альдозы</a:t>
            </a:r>
            <a:r>
              <a:rPr lang="ru-RU" sz="3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/>
              <a:t>-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енолизации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Образующийся из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кетозы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енол является общим для нее и 2-х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альдоз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(эпимеров по С-2). В слабощелочном растворе в равновесии с D-фруктозой находятся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ендиол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D-глюкоза и D-манноза.</a:t>
            </a:r>
            <a:r>
              <a:rPr lang="ru-RU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b="1" i="1" dirty="0"/>
            </a:br>
            <a:r>
              <a:rPr lang="ru-RU" b="1" i="1" dirty="0"/>
              <a:t>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79524FD8-DD90-4F49-920F-04CDD7B8EC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913" y="3078979"/>
            <a:ext cx="5240276" cy="332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E464BB74-35FC-4820-A04E-5F7FF0AEDB3D}"/>
              </a:ext>
            </a:extLst>
          </p:cNvPr>
          <p:cNvSpPr/>
          <p:nvPr/>
        </p:nvSpPr>
        <p:spPr>
          <a:xfrm>
            <a:off x="7778415" y="4555864"/>
            <a:ext cx="15648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эпимеризация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6290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41CC5D-BF4D-4B7C-8EF1-25ABBB519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реакции по </a:t>
            </a:r>
            <a:r>
              <a:rPr 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полуацетальному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3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гликозидному</a:t>
            </a: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гидроксилу:                   →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0622D5-ACC9-468B-BFBF-DC42B0E3A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3337D132-1B74-48E0-A29A-5E00901D72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27"/>
          <a:stretch/>
        </p:blipFill>
        <p:spPr bwMode="auto">
          <a:xfrm>
            <a:off x="2806954" y="2088999"/>
            <a:ext cx="6515834" cy="206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0ED1B4E7-9047-4D3B-B672-6FBB6EBF6C06}"/>
              </a:ext>
            </a:extLst>
          </p:cNvPr>
          <p:cNvSpPr/>
          <p:nvPr/>
        </p:nvSpPr>
        <p:spPr>
          <a:xfrm>
            <a:off x="6320105" y="4963988"/>
            <a:ext cx="39373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полный несимметричный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ацеталь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CB5D214-2C4F-4BC3-B369-DA5D59786842}"/>
              </a:ext>
            </a:extLst>
          </p:cNvPr>
          <p:cNvSpPr/>
          <p:nvPr/>
        </p:nvSpPr>
        <p:spPr>
          <a:xfrm>
            <a:off x="2806954" y="5315779"/>
            <a:ext cx="1544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полуацеталь</a:t>
            </a:r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F3FE0E4-891A-4E91-A48B-F2FD91D3910B}"/>
              </a:ext>
            </a:extLst>
          </p:cNvPr>
          <p:cNvSpPr/>
          <p:nvPr/>
        </p:nvSpPr>
        <p:spPr>
          <a:xfrm>
            <a:off x="10166352" y="4934100"/>
            <a:ext cx="14586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</a:t>
            </a:r>
            <a:r>
              <a:rPr lang="ru-RU" sz="1100" b="1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(Ю)</a:t>
            </a:r>
            <a:r>
              <a:rPr lang="ru-RU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козид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871EE38-CDBF-4AD8-A340-433E0068F092}"/>
              </a:ext>
            </a:extLst>
          </p:cNvPr>
          <p:cNvSpPr/>
          <p:nvPr/>
        </p:nvSpPr>
        <p:spPr>
          <a:xfrm>
            <a:off x="8481659" y="4218533"/>
            <a:ext cx="15813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гликозидная</a:t>
            </a:r>
            <a:r>
              <a:rPr lang="ru-RU" sz="14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связь 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A80FE3C-F8D1-4002-8DF0-FF629D1E53B3}"/>
              </a:ext>
            </a:extLst>
          </p:cNvPr>
          <p:cNvSpPr/>
          <p:nvPr/>
        </p:nvSpPr>
        <p:spPr>
          <a:xfrm>
            <a:off x="7317237" y="5315779"/>
            <a:ext cx="29402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α</a:t>
            </a:r>
            <a:r>
              <a:rPr lang="ru-RU" dirty="0"/>
              <a:t>-метил-</a:t>
            </a:r>
            <a:r>
              <a:rPr lang="en-US" dirty="0"/>
              <a:t>D-</a:t>
            </a:r>
            <a:r>
              <a:rPr lang="ru-RU" dirty="0" err="1"/>
              <a:t>глюкопиранозид</a:t>
            </a:r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11B0AF4-81B5-43BB-A546-3C2ACCC5C668}"/>
              </a:ext>
            </a:extLst>
          </p:cNvPr>
          <p:cNvSpPr/>
          <p:nvPr/>
        </p:nvSpPr>
        <p:spPr>
          <a:xfrm>
            <a:off x="5529021" y="5791019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Гликозиды существуют только в циклической форме, поэтому </a:t>
            </a:r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α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и </a:t>
            </a:r>
            <a:r>
              <a:rPr lang="el-GR" sz="1400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β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-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аномеры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гликозидов не могут переходить друг в друга в результате </a:t>
            </a:r>
            <a:r>
              <a:rPr lang="ru-RU" sz="1400" dirty="0" err="1">
                <a:solidFill>
                  <a:schemeClr val="accent1">
                    <a:lumMod val="75000"/>
                  </a:schemeClr>
                </a:solidFill>
                <a:latin typeface="Open Sans"/>
              </a:rPr>
              <a:t>таутомерных</a:t>
            </a:r>
            <a:r>
              <a:rPr lang="ru-RU" sz="1400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 превращений.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3021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22C2F-7252-4FD1-B1D0-786BE27EB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алкилирование и по всем гидроксильным группам: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алкилгалогенид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en-US" sz="3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простой эфир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карб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к-ты,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галогенангидриды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ангидриды→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сл.эфир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8468FAC3-538D-4F38-A158-B4E4D8D1D3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950" y="2414727"/>
            <a:ext cx="7815246" cy="2570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3385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C2E1F-2136-4EA3-942F-71929B7D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91758"/>
            <a:ext cx="10515600" cy="1624323"/>
          </a:xfrm>
        </p:spPr>
        <p:txBody>
          <a:bodyPr>
            <a:normAutofit/>
          </a:bodyPr>
          <a:lstStyle/>
          <a:p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УДЛИНЕНИЕ УГЛЕРОДНОЙ ЦЕПИ (МЕТОД ФИШЕРА-КИЛИАНИ) : 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альдоза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оксинитрил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 кислота →  лактон (внутренний сложный эфир- карбоксильная группа с гидроксильной группой при С-4) →</a:t>
            </a:r>
            <a:b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смесь эпимеров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альдоз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С-2-атоме.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B9A4BD3-658E-4F2E-B682-3816536E524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858" y="2016081"/>
            <a:ext cx="6305689" cy="421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4029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5C2E1F-2136-4EA3-942F-71929B7D1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85" y="391758"/>
            <a:ext cx="11746523" cy="1325563"/>
          </a:xfrm>
        </p:spPr>
        <p:txBody>
          <a:bodyPr>
            <a:normAutofit/>
          </a:bodyPr>
          <a:lstStyle/>
          <a:p>
            <a:pPr algn="ctr"/>
            <a: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УКОРОЧЕНИЕ УГЛЕРОДНОЙ ЦЕПИ (МЕТОД РУФФА) : </a:t>
            </a: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альдоза</a:t>
            </a: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(окисление)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ru-RU" sz="2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альдоновая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кислота </a:t>
            </a:r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окислительное </a:t>
            </a:r>
            <a:r>
              <a:rPr lang="ru-RU" sz="1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декарбоксилирование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→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альдоза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(короче)</a:t>
            </a:r>
            <a:br>
              <a:rPr lang="en-US" altLang="ru-RU" sz="2000" dirty="0">
                <a:latin typeface="Arial" panose="020B0604020202020204" pitchFamily="34" charset="0"/>
              </a:rPr>
            </a:b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C9CA46-594B-4955-8DAA-70B7141A3F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1A146BC4-6150-4747-B1F5-4F0C7D5D99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</a:t>
            </a: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глюкоза+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глюконовая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глюконовая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+</a:t>
            </a:r>
            <a:r>
              <a:rPr lang="en-US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altLang="ru-RU" b="1" baseline="-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en-US" altLang="ru-RU" b="1" baseline="-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</a:t>
            </a:r>
            <a:r>
              <a:rPr lang="en-US" alt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3+</a:t>
            </a:r>
            <a:r>
              <a:rPr lang="ru-RU" alt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r>
              <a:rPr lang="en-US" altLang="ru-RU" b="1" baseline="30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→СО</a:t>
            </a:r>
            <a:r>
              <a:rPr lang="ru-RU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+арабиноза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90030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28AD6-84FA-4CE1-9253-B7CEE05C8F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400" dirty="0"/>
            </a:br>
            <a:r>
              <a:rPr lang="ru-RU" sz="2400" dirty="0"/>
              <a:t>Реакция Селиванова на </a:t>
            </a:r>
            <a:r>
              <a:rPr lang="ru-RU" sz="2400" dirty="0" err="1"/>
              <a:t>кетозы</a:t>
            </a:r>
            <a:br>
              <a:rPr lang="ru-RU" sz="2400" dirty="0"/>
            </a:br>
            <a:r>
              <a:rPr lang="ru-RU" sz="2400" i="1" dirty="0"/>
              <a:t>Принцип реакции:</a:t>
            </a:r>
            <a:r>
              <a:rPr lang="ru-RU" sz="2400" b="1" i="1" dirty="0"/>
              <a:t> </a:t>
            </a:r>
            <a:r>
              <a:rPr lang="ru-RU" sz="2400" dirty="0"/>
              <a:t>при нагревании фруктозы или других </a:t>
            </a:r>
            <a:r>
              <a:rPr lang="ru-RU" sz="2400" dirty="0" err="1"/>
              <a:t>кетоз</a:t>
            </a:r>
            <a:r>
              <a:rPr lang="ru-RU" sz="2400" dirty="0"/>
              <a:t> с соляной кислотой образуется </a:t>
            </a:r>
            <a:r>
              <a:rPr lang="ru-RU" sz="2400" dirty="0" err="1"/>
              <a:t>оксиметилфурфурол</a:t>
            </a:r>
            <a:r>
              <a:rPr lang="ru-RU" sz="2400" dirty="0"/>
              <a:t>. Уравнение реакции для фруктозы имеет вид: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5B58B-6005-4DD8-8716-584037BFE7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058A0EA-F922-4171-A8D5-0331703AE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257425"/>
            <a:ext cx="9753600" cy="2343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A88E5CD-747D-4BA5-8580-E568F2B550A2}"/>
              </a:ext>
            </a:extLst>
          </p:cNvPr>
          <p:cNvSpPr/>
          <p:nvPr/>
        </p:nvSpPr>
        <p:spPr>
          <a:xfrm>
            <a:off x="838200" y="4461550"/>
            <a:ext cx="1070532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Оксиметилфурфурол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с резорцином образуют соединение (продукт конденсации), окрашенное в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вишнёво-красный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цвет.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Материалы и реактивы: 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кристаллический резорцин, 5%-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ный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раствор фруктозы, 25%-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ный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 раствор соляной кислоты.</a:t>
            </a:r>
          </a:p>
          <a:p>
            <a:pPr algn="just"/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пробирку помещают 5 см</a:t>
            </a:r>
            <a:r>
              <a:rPr lang="ru-RU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раствора фруктозы, 1 см</a:t>
            </a:r>
            <a:r>
              <a:rPr lang="ru-RU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3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раствора соляной кислоты и несколько кристаллов резорцина. Смесь нагревают на водяной бане в течение 5…10 мин при температуре 80 °С до появления 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</a:rPr>
              <a:t>вишнёво-красного цвета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9948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9624A1-AB5E-4AE4-A688-C319C5259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8368F3A-3904-4BD1-A888-37143E82A6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2ED025D-096C-4EE9-A6A0-41401D623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293" y="1065375"/>
            <a:ext cx="8169414" cy="4278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296645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F1D217-E6A7-49E2-8EBD-C851E7CB13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ACE6D95-1D4C-42AC-AB22-34F1D7A8E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F35A66CB-408D-4E80-BE35-68ED0341E8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0124" y="1568454"/>
            <a:ext cx="8723094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kumimoji="0" lang="ru-RU" altLang="ru-RU" sz="1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Выделение моносахаридов из  природных веществ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 Гидролиз полисахаридов.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3. 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Синтез гексоз из формальдегида: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                     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Реакция была впервые изучена А. М. Бутлеровым.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результате реакции образуется смесь различных </a:t>
            </a:r>
            <a:endParaRPr kumimoji="0" lang="en-US" altLang="ru-RU" sz="2800" b="1" i="0" u="none" strike="noStrike" cap="none" normalizeH="0" baseline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800" b="1" i="0" u="none" strike="noStrike" cap="none" normalizeH="0" baseline="0" dirty="0" err="1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трудноразделяемых</a:t>
            </a:r>
            <a:r>
              <a:rPr kumimoji="0" lang="ru-RU" altLang="ru-RU" sz="28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гексоз.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AFEDC06-C007-488F-8AB3-1A2EA42DB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961" y="2860295"/>
            <a:ext cx="2105117" cy="49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980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458B84-69B8-4AB4-ABC4-A2EF7C454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L-a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скарбиновая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(2,3-енол-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-гулоно-1,4-лактон)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B31822-47A5-4E7D-8A05-C1492B99E7C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3"/>
          <a:stretch/>
        </p:blipFill>
        <p:spPr bwMode="auto">
          <a:xfrm>
            <a:off x="995826" y="1965768"/>
            <a:ext cx="4030145" cy="3678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0724F21-0DE8-43EF-A2D4-7DBB493334A0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201" y="2238330"/>
            <a:ext cx="4600845" cy="28714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D461B192-937E-44A3-BDAF-9A259CB8285D}"/>
              </a:ext>
            </a:extLst>
          </p:cNvPr>
          <p:cNvSpPr/>
          <p:nvPr/>
        </p:nvSpPr>
        <p:spPr>
          <a:xfrm>
            <a:off x="838200" y="365125"/>
            <a:ext cx="1351652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</a:t>
            </a:r>
            <a:r>
              <a:rPr lang="ru-RU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r>
              <a:rPr lang="ru-RU" sz="3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ru-RU" sz="3200" baseline="-25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8194480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BA1601-67AA-46DC-96F8-8662D1D92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3407" y="162575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ru-RU" b="1" dirty="0" err="1"/>
              <a:t>Мальто́за</a:t>
            </a:r>
            <a:r>
              <a:rPr lang="ru-RU" dirty="0"/>
              <a:t> (солодовый сахар)  образуется при неполном гидролизе крахмала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E5421FE-8467-4561-962C-0511E7EED86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6259" y="3355759"/>
            <a:ext cx="4453972" cy="2357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C3BDE75-0FBD-4846-8279-5F0E288C7DD0}"/>
              </a:ext>
            </a:extLst>
          </p:cNvPr>
          <p:cNvSpPr/>
          <p:nvPr/>
        </p:nvSpPr>
        <p:spPr>
          <a:xfrm>
            <a:off x="4705811" y="437326"/>
            <a:ext cx="21299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0951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9F2460-0626-41EA-AA61-0FE737BA1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D953A7C-5AF2-4453-BD4D-DA11FAF5F6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3085" y="346529"/>
            <a:ext cx="6761583" cy="5924139"/>
          </a:xfrm>
          <a:prstGeom prst="rect">
            <a:avLst/>
          </a:prstGeom>
        </p:spPr>
      </p:pic>
      <p:sp>
        <p:nvSpPr>
          <p:cNvPr id="6" name="Объект 5">
            <a:extLst>
              <a:ext uri="{FF2B5EF4-FFF2-40B4-BE49-F238E27FC236}">
                <a16:creationId xmlns:a16="http://schemas.microsoft.com/office/drawing/2014/main" id="{B0DB75D6-489D-4A59-BAAD-849886C7D1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67712"/>
            <a:ext cx="10515600" cy="4351338"/>
          </a:xfrm>
        </p:spPr>
        <p:txBody>
          <a:bodyPr>
            <a:normAutofit/>
          </a:bodyPr>
          <a:lstStyle/>
          <a:p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03ED946-84E0-4368-9AFC-442829D4BB0A}"/>
              </a:ext>
            </a:extLst>
          </p:cNvPr>
          <p:cNvSpPr/>
          <p:nvPr/>
        </p:nvSpPr>
        <p:spPr>
          <a:xfrm>
            <a:off x="9366458" y="112991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Диастериоизомеры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BCAB124-0153-40C9-B3EE-C77F84C082FD}"/>
              </a:ext>
            </a:extLst>
          </p:cNvPr>
          <p:cNvSpPr/>
          <p:nvPr/>
        </p:nvSpPr>
        <p:spPr>
          <a:xfrm>
            <a:off x="5656330" y="6215025"/>
            <a:ext cx="199227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Эпимер глюкозы по С4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58B1405-F76A-4AB0-AF01-B6E96133028A}"/>
              </a:ext>
            </a:extLst>
          </p:cNvPr>
          <p:cNvSpPr/>
          <p:nvPr/>
        </p:nvSpPr>
        <p:spPr>
          <a:xfrm>
            <a:off x="1888174" y="6245804"/>
            <a:ext cx="200407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Эпимер глюкозы по С2</a:t>
            </a:r>
            <a:r>
              <a:rPr lang="ru-RU" sz="10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4491776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0C827E-1D40-4558-8CF6-D4C2C103E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Таутомерия 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D4EDE049-EE72-493A-BB1F-3F1512F38AB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484" y="2118049"/>
            <a:ext cx="9250037" cy="366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157C282-0D4F-47DD-91FE-7FF2996E0297}"/>
              </a:ext>
            </a:extLst>
          </p:cNvPr>
          <p:cNvSpPr/>
          <p:nvPr/>
        </p:nvSpPr>
        <p:spPr>
          <a:xfrm>
            <a:off x="5005457" y="5820568"/>
            <a:ext cx="17940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н о м е р ы</a:t>
            </a:r>
          </a:p>
        </p:txBody>
      </p:sp>
    </p:spTree>
    <p:extLst>
      <p:ext uri="{BB962C8B-B14F-4D97-AF65-F5344CB8AC3E}">
        <p14:creationId xmlns:p14="http://schemas.microsoft.com/office/powerpoint/2010/main" val="1085680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38C312-9306-459D-AFA4-2E8BE502CD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Целобиоза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(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целлоза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4-(β-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глюкозидо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)-глюкоза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F163A97-8181-4091-AC4D-65B7EA2DF8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548" y="2482007"/>
            <a:ext cx="3311558" cy="27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74A4342C-1196-4A1A-976E-7E3150CA7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2011" y="2295576"/>
            <a:ext cx="3311558" cy="277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31A934A-5FF0-4A2A-B92D-C9140A3BD258}"/>
              </a:ext>
            </a:extLst>
          </p:cNvPr>
          <p:cNvSpPr/>
          <p:nvPr/>
        </p:nvSpPr>
        <p:spPr>
          <a:xfrm>
            <a:off x="1197376" y="5494726"/>
            <a:ext cx="97972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образуется из целлюлозы при гидролизе под действием фермента </a:t>
            </a:r>
            <a:r>
              <a:rPr lang="ru-RU" dirty="0" err="1">
                <a:solidFill>
                  <a:srgbClr val="000000"/>
                </a:solidFill>
                <a:latin typeface="Arial" panose="020B0604020202020204" pitchFamily="34" charset="0"/>
              </a:rPr>
              <a:t>целлюл</a:t>
            </a:r>
            <a:r>
              <a:rPr lang="ru-RU" b="1" dirty="0" err="1">
                <a:solidFill>
                  <a:srgbClr val="000000"/>
                </a:solidFill>
                <a:latin typeface="Arial" panose="020B0604020202020204" pitchFamily="34" charset="0"/>
              </a:rPr>
              <a:t>азы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64891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D3C54D3-45A8-4207-B855-0EC7835FFF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</a:t>
            </a:r>
            <a:r>
              <a:rPr lang="ru-RU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гликозидной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связи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аксиальное                                            экваториальное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0D3B503-0147-40BA-A581-A60398734F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8346" y="2521259"/>
            <a:ext cx="8918675" cy="256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463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E5159-3399-42A2-8F2A-7C1B45D7E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0881" y="428344"/>
            <a:ext cx="2450237" cy="58142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2FFEA6E8-615E-4410-BE38-03F7A4F862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 t="6194" r="25809" b="48382"/>
          <a:stretch/>
        </p:blipFill>
        <p:spPr>
          <a:xfrm>
            <a:off x="10090951" y="1651246"/>
            <a:ext cx="1201445" cy="1976554"/>
          </a:xfrm>
          <a:prstGeom prst="rect">
            <a:avLst/>
          </a:prstGeom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B3B45986-187C-4BFD-92D0-58D56B0255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027" y="1532067"/>
            <a:ext cx="2869061" cy="2095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E124E6DF-85CA-4FC3-AAF6-A2AA3A702D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0000" t="53828" r="25809"/>
          <a:stretch/>
        </p:blipFill>
        <p:spPr>
          <a:xfrm>
            <a:off x="977930" y="1651246"/>
            <a:ext cx="1201445" cy="2009104"/>
          </a:xfrm>
          <a:prstGeom prst="rect">
            <a:avLst/>
          </a:prstGeom>
        </p:spPr>
      </p:pic>
      <p:pic>
        <p:nvPicPr>
          <p:cNvPr id="7" name="Picture 3">
            <a:extLst>
              <a:ext uri="{FF2B5EF4-FFF2-40B4-BE49-F238E27FC236}">
                <a16:creationId xmlns:a16="http://schemas.microsoft.com/office/drawing/2014/main" id="{A5BF1FB7-2E0B-47E0-86F4-6D4DB69809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800" y="1256126"/>
            <a:ext cx="2987206" cy="2505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5">
            <a:extLst>
              <a:ext uri="{FF2B5EF4-FFF2-40B4-BE49-F238E27FC236}">
                <a16:creationId xmlns:a16="http://schemas.microsoft.com/office/drawing/2014/main" id="{C1F79920-DF10-4A31-B917-163A39059F09}"/>
              </a:ext>
            </a:extLst>
          </p:cNvPr>
          <p:cNvSpPr txBox="1">
            <a:spLocks/>
          </p:cNvSpPr>
          <p:nvPr/>
        </p:nvSpPr>
        <p:spPr>
          <a:xfrm>
            <a:off x="4171434" y="6174851"/>
            <a:ext cx="2451308" cy="70173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лактоза</a:t>
            </a:r>
            <a:endParaRPr lang="ru-RU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80A5811-37B7-4AED-A581-EC8D8087E4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6653" y="4009958"/>
            <a:ext cx="4857750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737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F9DCDCFB-31E1-41CD-B4FD-EF5128184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15464" y="5289938"/>
            <a:ext cx="2565254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сахароза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3812E9C5-7B90-44BC-BECC-5BA733379AF4}"/>
              </a:ext>
            </a:extLst>
          </p:cNvPr>
          <p:cNvSpPr/>
          <p:nvPr/>
        </p:nvSpPr>
        <p:spPr>
          <a:xfrm>
            <a:off x="7403181" y="4483606"/>
            <a:ext cx="3177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</a:rPr>
              <a:t>β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D-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фруктоза+</a:t>
            </a:r>
            <a:r>
              <a:rPr lang="el-GR" dirty="0">
                <a:solidFill>
                  <a:srgbClr val="000000"/>
                </a:solidFill>
                <a:latin typeface="Arial" panose="020B0604020202020204" pitchFamily="34" charset="0"/>
              </a:rPr>
              <a:t>α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-</a:t>
            </a: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</a:rPr>
              <a:t>D-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глюкоза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2415EE-E5B2-42DB-AEAC-B3CD9E881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897" y="845585"/>
            <a:ext cx="4404722" cy="3370570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060B4A2D-9CB2-4E1A-9FCA-2B49BF0B0A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304" t="8861" b="11742"/>
          <a:stretch/>
        </p:blipFill>
        <p:spPr bwMode="auto">
          <a:xfrm>
            <a:off x="2558335" y="1072568"/>
            <a:ext cx="2556769" cy="235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98032670-A795-4D14-A1A8-C24A897D390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9" r="82176" b="23522"/>
          <a:stretch/>
        </p:blipFill>
        <p:spPr bwMode="auto">
          <a:xfrm>
            <a:off x="864514" y="1095199"/>
            <a:ext cx="1328270" cy="1972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05906AA-2D1B-4ADD-BD72-444317AA99D8}"/>
              </a:ext>
            </a:extLst>
          </p:cNvPr>
          <p:cNvSpPr/>
          <p:nvPr/>
        </p:nvSpPr>
        <p:spPr>
          <a:xfrm>
            <a:off x="864514" y="4668272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При нагревании до 200 С происходит дегидратация сахарозы с образованием окрашенный полимерных продуктов-</a:t>
            </a: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</a:rPr>
              <a:t>карамелей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. «Колер» используют для придания окраски коньякам.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090326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1CEEA4A-7A97-4E08-B36A-D8445E5DFE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CFB6F7F-5756-4C23-9F7E-607B1F4FEC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ru-RU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гомополисахариды</a:t>
            </a:r>
            <a:r>
              <a:rPr lang="ru-RU" sz="4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и  </a:t>
            </a:r>
            <a:r>
              <a:rPr lang="ru-RU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гетерополисахариды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831134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326452-93D7-4B12-93FD-21D1F7AF6D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3395" y="285226"/>
            <a:ext cx="11288697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гомополисахариды</a:t>
            </a:r>
            <a:endParaRPr lang="ru-RU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9EA659-9B5E-48A7-A71C-7E5E45C26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127" y="1825625"/>
            <a:ext cx="11288697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Крахмал -</a:t>
            </a:r>
            <a:r>
              <a:rPr lang="ru-RU" sz="2400" dirty="0">
                <a:solidFill>
                  <a:srgbClr val="7030A0"/>
                </a:solidFill>
              </a:rPr>
              <a:t>остатки D-</a:t>
            </a:r>
            <a:r>
              <a:rPr lang="ru-RU" sz="2400" dirty="0" err="1">
                <a:solidFill>
                  <a:srgbClr val="7030A0"/>
                </a:solidFill>
              </a:rPr>
              <a:t>глюкопиранозы</a:t>
            </a:r>
            <a:r>
              <a:rPr lang="ru-RU" sz="2400" dirty="0">
                <a:solidFill>
                  <a:srgbClr val="7030A0"/>
                </a:solidFill>
              </a:rPr>
              <a:t>, связанные  </a:t>
            </a:r>
            <a:r>
              <a:rPr lang="el-GR" sz="2400" dirty="0">
                <a:solidFill>
                  <a:srgbClr val="7030A0"/>
                </a:solidFill>
              </a:rPr>
              <a:t>α</a:t>
            </a:r>
            <a:r>
              <a:rPr lang="ru-RU" sz="2400" dirty="0">
                <a:solidFill>
                  <a:srgbClr val="7030A0"/>
                </a:solidFill>
              </a:rPr>
              <a:t>-1,4-гликозидными связями</a:t>
            </a:r>
            <a:endParaRPr lang="ru-RU" sz="20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ru-RU" dirty="0"/>
              <a:t> смесь двух полисахаридов:</a:t>
            </a:r>
          </a:p>
          <a:p>
            <a:pPr marL="0" indent="0">
              <a:buNone/>
            </a:pPr>
            <a:r>
              <a:rPr lang="ru-RU" i="1" dirty="0"/>
              <a:t>амилоза</a:t>
            </a:r>
            <a:r>
              <a:rPr lang="ru-RU" dirty="0"/>
              <a:t> (10-20%)-  линейный</a:t>
            </a:r>
          </a:p>
          <a:p>
            <a:pPr marL="0" indent="0">
              <a:buNone/>
            </a:pPr>
            <a:r>
              <a:rPr lang="ru-RU" dirty="0"/>
              <a:t> </a:t>
            </a:r>
            <a:r>
              <a:rPr lang="ru-RU" i="1" dirty="0"/>
              <a:t>амилопектин</a:t>
            </a:r>
            <a:r>
              <a:rPr lang="ru-RU" dirty="0"/>
              <a:t> (80-90%)- разветвленный -</a:t>
            </a:r>
            <a:r>
              <a:rPr lang="ru-RU" sz="2400" dirty="0">
                <a:solidFill>
                  <a:srgbClr val="7030A0"/>
                </a:solidFill>
              </a:rPr>
              <a:t>в местах разветвлений </a:t>
            </a:r>
            <a:r>
              <a:rPr lang="el-GR" sz="2400" dirty="0">
                <a:solidFill>
                  <a:srgbClr val="7030A0"/>
                </a:solidFill>
              </a:rPr>
              <a:t>α</a:t>
            </a:r>
            <a:r>
              <a:rPr lang="ru-RU" sz="2400" dirty="0">
                <a:solidFill>
                  <a:srgbClr val="7030A0"/>
                </a:solidFill>
              </a:rPr>
              <a:t>-1,6-гликозидные </a:t>
            </a:r>
            <a:r>
              <a:rPr lang="ru-RU" sz="2000" dirty="0"/>
              <a:t>(через 20-25 моносахаридных остатков).</a:t>
            </a:r>
          </a:p>
          <a:p>
            <a:pPr marL="0" indent="0">
              <a:buNone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Крахмал гидролизуется под действием кислот (но не щелочей) и фермента амилазы. 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0F537A9B-C098-40CB-82E3-802B5889DC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4498875"/>
              </p:ext>
            </p:extLst>
          </p:nvPr>
        </p:nvGraphicFramePr>
        <p:xfrm>
          <a:off x="865253" y="4889335"/>
          <a:ext cx="10410444" cy="388620"/>
        </p:xfrm>
        <a:graphic>
          <a:graphicData uri="http://schemas.openxmlformats.org/drawingml/2006/table">
            <a:tbl>
              <a:tblPr/>
              <a:tblGrid>
                <a:gridCol w="2944368">
                  <a:extLst>
                    <a:ext uri="{9D8B030D-6E8A-4147-A177-3AD203B41FA5}">
                      <a16:colId xmlns:a16="http://schemas.microsoft.com/office/drawing/2014/main" val="4113672994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4160446598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205881469"/>
                    </a:ext>
                  </a:extLst>
                </a:gridCol>
                <a:gridCol w="2734056">
                  <a:extLst>
                    <a:ext uri="{9D8B030D-6E8A-4147-A177-3AD203B41FA5}">
                      <a16:colId xmlns:a16="http://schemas.microsoft.com/office/drawing/2014/main" val="33054694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base"/>
                      <a:r>
                        <a:rPr lang="ru-RU" dirty="0">
                          <a:effectLst/>
                          <a:latin typeface="inherit"/>
                        </a:rPr>
                        <a:t>крахмал </a:t>
                      </a:r>
                    </a:p>
                  </a:txBody>
                  <a:tcPr marL="95250" marR="95250" marT="57150" marB="57150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>
                          <a:effectLst/>
                          <a:latin typeface="inherit"/>
                        </a:rPr>
                        <a:t>декстрины </a:t>
                      </a:r>
                    </a:p>
                  </a:txBody>
                  <a:tcPr marL="95250" marR="95250" marT="57150" marB="57150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ru-RU">
                          <a:effectLst/>
                          <a:latin typeface="inherit"/>
                        </a:rPr>
                        <a:t>мальтоза </a:t>
                      </a:r>
                    </a:p>
                  </a:txBody>
                  <a:tcPr marL="95250" marR="95250" marT="57150" marB="57150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ase"/>
                      <a:r>
                        <a:rPr lang="en-US" dirty="0">
                          <a:effectLst/>
                          <a:latin typeface="inherit"/>
                        </a:rPr>
                        <a:t>D-</a:t>
                      </a:r>
                      <a:r>
                        <a:rPr lang="ru-RU" dirty="0">
                          <a:effectLst/>
                          <a:latin typeface="inherit"/>
                        </a:rPr>
                        <a:t>глюкоза</a:t>
                      </a:r>
                    </a:p>
                  </a:txBody>
                  <a:tcPr marL="95250" marR="95250" marT="57150" marB="57150">
                    <a:lnL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EAEA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05942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4100879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0331DF-34A7-44EC-8E5D-DA9BE3FDC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6124" y="500062"/>
            <a:ext cx="10515600" cy="1325563"/>
          </a:xfrm>
        </p:spPr>
        <p:txBody>
          <a:bodyPr>
            <a:noAutofit/>
          </a:bodyPr>
          <a:lstStyle/>
          <a:p>
            <a:pPr algn="ctr"/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Целлюлоза</a:t>
            </a:r>
            <a:b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экваториальное положение   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гликозидной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связи  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конформация    стабилизирована водородными связями.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3199D18-B91C-49A5-B654-AD17A1FD3D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367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BCF391-0932-4CD5-9618-6997E93D5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Триацетат целлюлозы→ ацетатное волокно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F7C283C-D5C3-4AA1-9C47-6C303FB45B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2028" y="1690688"/>
            <a:ext cx="8722820" cy="2128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5F43297F-46B1-4C63-9A6E-AAD2DEE1DAF4}"/>
              </a:ext>
            </a:extLst>
          </p:cNvPr>
          <p:cNvSpPr txBox="1">
            <a:spLocks/>
          </p:cNvSpPr>
          <p:nvPr/>
        </p:nvSpPr>
        <p:spPr>
          <a:xfrm>
            <a:off x="246184" y="3937732"/>
            <a:ext cx="1168497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Тринитрат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целлюлозы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(пироксилин)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бездымный порох</a:t>
            </a:r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ABE94C6B-61E4-4F9F-AB90-5D8F0F44A165}"/>
              </a:ext>
            </a:extLst>
          </p:cNvPr>
          <p:cNvSpPr txBox="1">
            <a:spLocks/>
          </p:cNvSpPr>
          <p:nvPr/>
        </p:nvSpPr>
        <p:spPr>
          <a:xfrm>
            <a:off x="920261" y="484334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3644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AEDB8-D060-47BE-AAFB-953E7F026B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Целлюлоза +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NaOH+CS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→ вискоза (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ксантогенат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целлюлозы)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16F9861-9050-42C6-A0A4-5D2E758C9F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3D62E56E-37EE-405A-8164-F82AFB78BC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344615"/>
            <a:ext cx="11102143" cy="28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1330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5A3991-93DE-42C7-AD59-B0C3D285D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472B2A41-6533-441A-8C3F-00D5810779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0604" y="1252122"/>
            <a:ext cx="848379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Эталоном 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-ряда углеводов является </a:t>
            </a:r>
            <a:r>
              <a:rPr kumimoji="0" lang="en-US" altLang="ru-RU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</a:t>
            </a:r>
            <a:r>
              <a:rPr kumimoji="0" lang="ru-RU" altLang="ru-RU" sz="2000" b="0" i="0" u="none" strike="noStrike" cap="none" normalizeH="0" baseline="0" dirty="0">
                <a:ln>
                  <a:noFill/>
                </a:ln>
                <a:solidFill>
                  <a:srgbClr val="7030A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-глицериновый альдегид.  </a:t>
            </a:r>
            <a:endParaRPr kumimoji="0" lang="ru-RU" altLang="ru-RU" sz="1050" b="0" i="0" u="none" strike="noStrike" cap="none" normalizeH="0" baseline="0" dirty="0">
              <a:ln>
                <a:noFill/>
              </a:ln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marL="0" marR="0" lvl="0" indent="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88DB00D8-1391-4A39-BE83-5395FD233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11"/>
          <a:stretch>
            <a:fillRect/>
          </a:stretch>
        </p:blipFill>
        <p:spPr bwMode="auto">
          <a:xfrm>
            <a:off x="2500604" y="1819275"/>
            <a:ext cx="7673362" cy="37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61595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801BC1-129D-4078-89C5-70CE5F5E6A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Хитин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неразветвленный полисахарид, построенный их остатков 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N-ацетил-D-глюкозамина, </a:t>
            </a:r>
            <a:r>
              <a:rPr lang="el-GR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ru-RU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-1,4-гликозидные  связи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5743C8-6CA3-49B8-BCB6-493ABF8965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50" t="21374" r="12531" b="8450"/>
          <a:stretch/>
        </p:blipFill>
        <p:spPr>
          <a:xfrm>
            <a:off x="3573625" y="2183363"/>
            <a:ext cx="4516016" cy="3233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83557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14238-D49D-4EC2-9469-3DD5CC0C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alt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ru-RU" altLang="ru-RU" b="1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Гетерополисахариды</a:t>
            </a:r>
            <a:br>
              <a:rPr lang="ru-RU" altLang="ru-RU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ru-RU" altLang="ru-RU" sz="48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4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гиалуроновая кислота </a:t>
            </a:r>
            <a:br>
              <a:rPr lang="ru-RU" altLang="ru-RU" sz="4000" b="1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1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D-</a:t>
            </a:r>
            <a:r>
              <a:rPr lang="ru-RU" altLang="ru-RU" sz="3100" dirty="0" err="1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глюкуроновая</a:t>
            </a:r>
            <a:r>
              <a:rPr lang="ru-RU" altLang="ru-RU" sz="3100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кислота + N-ацетил-D-глюкозамин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F0D7922-F2C0-483C-A4A5-8396FA314AC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3862794"/>
            <a:ext cx="65" cy="27699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7171" name="Picture 3">
            <a:extLst>
              <a:ext uri="{FF2B5EF4-FFF2-40B4-BE49-F238E27FC236}">
                <a16:creationId xmlns:a16="http://schemas.microsoft.com/office/drawing/2014/main" id="{8AAFDB5E-008A-4607-BE13-C2D4F91AE7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37115"/>
            <a:ext cx="11949974" cy="2558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839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64DB3FCE-522F-479C-A0FD-F411363F6F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419318"/>
              </p:ext>
            </p:extLst>
          </p:nvPr>
        </p:nvGraphicFramePr>
        <p:xfrm>
          <a:off x="227816" y="3178206"/>
          <a:ext cx="4290918" cy="22217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90918">
                  <a:extLst>
                    <a:ext uri="{9D8B030D-6E8A-4147-A177-3AD203B41FA5}">
                      <a16:colId xmlns:a16="http://schemas.microsoft.com/office/drawing/2014/main" val="4221533185"/>
                    </a:ext>
                  </a:extLst>
                </a:gridCol>
              </a:tblGrid>
              <a:tr h="22217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Эмиль Фишер</a:t>
                      </a:r>
                      <a:endParaRPr lang="ru-RU" sz="2000" b="1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(1852-1919), лауреат Нобелевской премии по химии за 1902 год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7028329"/>
                  </a:ext>
                </a:extLst>
              </a:tr>
            </a:tbl>
          </a:graphicData>
        </a:graphic>
      </p:graphicFrame>
      <p:pic>
        <p:nvPicPr>
          <p:cNvPr id="1025" name="Picture 1">
            <a:extLst>
              <a:ext uri="{FF2B5EF4-FFF2-40B4-BE49-F238E27FC236}">
                <a16:creationId xmlns:a16="http://schemas.microsoft.com/office/drawing/2014/main" id="{95B8911C-87E5-48A7-AE50-2658E281A5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46" y="659668"/>
            <a:ext cx="1417377" cy="199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Объект 3">
            <a:extLst>
              <a:ext uri="{FF2B5EF4-FFF2-40B4-BE49-F238E27FC236}">
                <a16:creationId xmlns:a16="http://schemas.microsoft.com/office/drawing/2014/main" id="{C1C4CEB0-AEB3-4032-AAC9-39E3D337F5F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3725" t="8040" r="4400" b="44885"/>
          <a:stretch/>
        </p:blipFill>
        <p:spPr>
          <a:xfrm>
            <a:off x="6096000" y="818962"/>
            <a:ext cx="3599498" cy="2847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74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5398DFDA-E6E3-4AD6-917C-CE95F6C32C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151"/>
          <a:stretch>
            <a:fillRect/>
          </a:stretch>
        </p:blipFill>
        <p:spPr bwMode="auto">
          <a:xfrm>
            <a:off x="784953" y="802433"/>
            <a:ext cx="10860529" cy="4618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F337CA6-1D7A-4DDE-9138-8E426DB1324B}"/>
              </a:ext>
            </a:extLst>
          </p:cNvPr>
          <p:cNvSpPr/>
          <p:nvPr/>
        </p:nvSpPr>
        <p:spPr>
          <a:xfrm>
            <a:off x="4608027" y="172660"/>
            <a:ext cx="22124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Диастериоизомеры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58906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F09BB3-CA6A-460C-BDE9-F3F4798D12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19CFB79-41D9-4BF6-9E7D-45B4B941C13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649" y="409806"/>
            <a:ext cx="6197416" cy="605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13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7F3A75-65D5-4B31-BC88-8D4103546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3B9FEE81-29C0-4A61-8835-ED5B3D5C42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051" y="1475063"/>
            <a:ext cx="4432038" cy="3318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45818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8ADDFB9-5A90-4CD0-9A92-6D45D9AA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004"/>
          <a:stretch>
            <a:fillRect/>
          </a:stretch>
        </p:blipFill>
        <p:spPr bwMode="auto">
          <a:xfrm>
            <a:off x="406255" y="368748"/>
            <a:ext cx="11379489" cy="5197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B2F4823-CD0D-40B2-BDA6-A326375A19B5}"/>
              </a:ext>
            </a:extLst>
          </p:cNvPr>
          <p:cNvSpPr/>
          <p:nvPr/>
        </p:nvSpPr>
        <p:spPr>
          <a:xfrm>
            <a:off x="251748" y="4898657"/>
            <a:ext cx="6096000" cy="123110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</a:rPr>
              <a:t>формула </a:t>
            </a:r>
            <a:r>
              <a:rPr lang="ru-RU" dirty="0" err="1">
                <a:solidFill>
                  <a:srgbClr val="C00000"/>
                </a:solidFill>
                <a:latin typeface="Arial" panose="020B0604020202020204" pitchFamily="34" charset="0"/>
              </a:rPr>
              <a:t>Хеуорса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</a:rPr>
              <a:t>Британский химик </a:t>
            </a:r>
            <a:r>
              <a:rPr lang="ru-RU" sz="1400" i="1" dirty="0">
                <a:latin typeface="Arial" panose="020B0604020202020204" pitchFamily="34" charset="0"/>
              </a:rPr>
              <a:t>Норман </a:t>
            </a:r>
            <a:r>
              <a:rPr lang="ru-RU" sz="1400" i="1" dirty="0" err="1">
                <a:latin typeface="Arial" panose="020B0604020202020204" pitchFamily="34" charset="0"/>
              </a:rPr>
              <a:t>Хеуорс</a:t>
            </a:r>
            <a:endParaRPr lang="ru-RU" sz="1400" i="1" dirty="0">
              <a:latin typeface="Arial" panose="020B0604020202020204" pitchFamily="34" charset="0"/>
            </a:endParaRPr>
          </a:p>
          <a:p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</a:rPr>
              <a:t>(Нобелевская премия 1937 г.) </a:t>
            </a:r>
          </a:p>
          <a:p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</a:rPr>
              <a:t>предложил данный способ изображения</a:t>
            </a:r>
          </a:p>
          <a:p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</a:rPr>
              <a:t>циклических</a:t>
            </a:r>
            <a:r>
              <a:rPr lang="ru-RU" sz="1400" i="1" dirty="0">
                <a:solidFill>
                  <a:srgbClr val="000000"/>
                </a:solidFill>
                <a:latin typeface="Arial" panose="020B0604020202020204" pitchFamily="34" charset="0"/>
              </a:rPr>
              <a:t> форм углеводов</a:t>
            </a:r>
            <a:endParaRPr lang="ru-RU" sz="1400" i="1" dirty="0"/>
          </a:p>
        </p:txBody>
      </p:sp>
    </p:spTree>
    <p:extLst>
      <p:ext uri="{BB962C8B-B14F-4D97-AF65-F5344CB8AC3E}">
        <p14:creationId xmlns:p14="http://schemas.microsoft.com/office/powerpoint/2010/main" val="6824000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</TotalTime>
  <Words>778</Words>
  <Application>Microsoft Office PowerPoint</Application>
  <PresentationFormat>Широкоэкранный</PresentationFormat>
  <Paragraphs>83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8" baseType="lpstr">
      <vt:lpstr>Arial</vt:lpstr>
      <vt:lpstr>Calibri</vt:lpstr>
      <vt:lpstr>Calibri Light</vt:lpstr>
      <vt:lpstr>inherit</vt:lpstr>
      <vt:lpstr>Open Sans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Изомеры D-маннозы (таутомеры)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качественные реакции на альдозы и кетозы с реактивом Толленса,   с гидроксидом меди (II)(реакция Троммера)  (кетозы в щелочной среде изомеризуются в альдозы - результат енолизации. Образующийся из кетозы енол является общим для нее и 2-х альдоз (эпимеров по С-2). В слабощелочном растворе в равновесии с D-фруктозой находятся ендиол, D-глюкоза и D-манноза.):   </vt:lpstr>
      <vt:lpstr> реакции по полуацетальному (гликозидному)  гидроксилу:                   →гликозид</vt:lpstr>
      <vt:lpstr>алкилирование и по всем гидроксильным группам: + алкилгалогенид (CH3I) → простой эфир + карб. к-ты, галогенангидриды, ангидриды→ сл.эфир</vt:lpstr>
      <vt:lpstr>УДЛИНЕНИЕ УГЛЕРОДНОЙ ЦЕПИ (МЕТОД ФИШЕРА-КИЛИАНИ) :    альдоза →  оксинитрил → кислота →  лактон (внутренний сложный эфир- карбоксильная группа с гидроксильной группой при С-4) → → смесь эпимеров альдоз при С-2-атоме.</vt:lpstr>
      <vt:lpstr>УКОРОЧЕНИЕ УГЛЕРОДНОЙ ЦЕПИ (МЕТОД РУФФА) :    альдоза(окисление) →  альдоновая  кислота (окислительное декарбоксилирование) → альдоза (короче)          </vt:lpstr>
      <vt:lpstr> Реакция Селиванова на кетозы Принцип реакции: при нагревании фруктозы или других кетоз с соляной кислотой образуется оксиметилфурфурол. Уравнение реакции для фруктозы имеет вид: </vt:lpstr>
      <vt:lpstr>Презентация PowerPoint</vt:lpstr>
      <vt:lpstr>ПОЛУЧЕНИЕ</vt:lpstr>
      <vt:lpstr>L-aскарбиновая кислота  (2,3-енол- L -гулоно-1,4-лактон)</vt:lpstr>
      <vt:lpstr>Мальто́за (солодовый сахар)  образуется при неполном гидролизе крахмала </vt:lpstr>
      <vt:lpstr>Таутомерия  </vt:lpstr>
      <vt:lpstr>Целобиоза (целлоза)   4-(β-глюкозидо)-глюкоза</vt:lpstr>
      <vt:lpstr>Положение гликозидной связи аксиальное                                            экваториальное</vt:lpstr>
      <vt:lpstr>С12Н22О11</vt:lpstr>
      <vt:lpstr>сахароза</vt:lpstr>
      <vt:lpstr>гомополисахариды  и  гетерополисахариды</vt:lpstr>
      <vt:lpstr>гомополисахариды</vt:lpstr>
      <vt:lpstr>  Целлюлоза экваториальное положение    гликозидной связи   линейная конформация    стабилизирована водородными связями.</vt:lpstr>
      <vt:lpstr>Триацетат целлюлозы→ ацетатное волокно</vt:lpstr>
      <vt:lpstr>Целлюлоза + NaOH+CS2→ вискоза (ксантогенат целлюлозы) </vt:lpstr>
      <vt:lpstr>  Хитин – неразветвленный полисахарид, построенный их остатков N-ацетил-D-глюкозамина, β-1,4-гликозидные  связи </vt:lpstr>
      <vt:lpstr>                      Гетерополисахариды  гиалуроновая кислота  D-глюкуроновая кислота + N-ацетил-D-глюкозамин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Снигирёва</dc:creator>
  <cp:lastModifiedBy>Елена Снигирёва</cp:lastModifiedBy>
  <cp:revision>66</cp:revision>
  <dcterms:created xsi:type="dcterms:W3CDTF">2020-02-23T16:08:40Z</dcterms:created>
  <dcterms:modified xsi:type="dcterms:W3CDTF">2020-03-18T16:07:31Z</dcterms:modified>
</cp:coreProperties>
</file>