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63" r:id="rId3"/>
    <p:sldId id="275" r:id="rId4"/>
    <p:sldId id="267" r:id="rId5"/>
    <p:sldId id="292" r:id="rId6"/>
    <p:sldId id="293" r:id="rId7"/>
    <p:sldId id="265" r:id="rId8"/>
    <p:sldId id="268" r:id="rId9"/>
    <p:sldId id="278" r:id="rId10"/>
    <p:sldId id="276" r:id="rId11"/>
    <p:sldId id="287" r:id="rId12"/>
    <p:sldId id="279" r:id="rId13"/>
    <p:sldId id="282" r:id="rId14"/>
    <p:sldId id="284" r:id="rId15"/>
    <p:sldId id="286" r:id="rId16"/>
    <p:sldId id="280" r:id="rId17"/>
    <p:sldId id="270" r:id="rId18"/>
    <p:sldId id="271" r:id="rId19"/>
    <p:sldId id="264" r:id="rId20"/>
    <p:sldId id="295" r:id="rId21"/>
    <p:sldId id="259" r:id="rId22"/>
    <p:sldId id="260" r:id="rId23"/>
    <p:sldId id="261" r:id="rId24"/>
    <p:sldId id="274" r:id="rId25"/>
    <p:sldId id="288" r:id="rId26"/>
    <p:sldId id="28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69B8"/>
    <a:srgbClr val="FF00FF"/>
    <a:srgbClr val="FFC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6772-8195-4B10-BB57-C84B69DB29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3400-E8B1-47F7-A371-9B8718E6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38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6772-8195-4B10-BB57-C84B69DB29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3400-E8B1-47F7-A371-9B8718E6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53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6772-8195-4B10-BB57-C84B69DB29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3400-E8B1-47F7-A371-9B8718E6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070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3313D-56AC-41B9-89EE-2F7B7EAAD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6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6772-8195-4B10-BB57-C84B69DB29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3400-E8B1-47F7-A371-9B8718E6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18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6772-8195-4B10-BB57-C84B69DB29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3400-E8B1-47F7-A371-9B8718E6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4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6772-8195-4B10-BB57-C84B69DB29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3400-E8B1-47F7-A371-9B8718E6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98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6772-8195-4B10-BB57-C84B69DB29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3400-E8B1-47F7-A371-9B8718E6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94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6772-8195-4B10-BB57-C84B69DB29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3400-E8B1-47F7-A371-9B8718E6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5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6772-8195-4B10-BB57-C84B69DB29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3400-E8B1-47F7-A371-9B8718E6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77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6772-8195-4B10-BB57-C84B69DB29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3400-E8B1-47F7-A371-9B8718E6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94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6772-8195-4B10-BB57-C84B69DB29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3400-E8B1-47F7-A371-9B8718E6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74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26772-8195-4B10-BB57-C84B69DB29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F3400-E8B1-47F7-A371-9B8718E68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29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3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2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2.png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12.png"/><Relationship Id="rId9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2"/>
          <p:cNvSpPr txBox="1">
            <a:spLocks noChangeArrowheads="1"/>
          </p:cNvSpPr>
          <p:nvPr/>
        </p:nvSpPr>
        <p:spPr bwMode="auto">
          <a:xfrm>
            <a:off x="5867400" y="5229225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3</a:t>
            </a: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C-O-CH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3</a:t>
            </a:r>
            <a:endParaRPr lang="ru-RU" sz="1200" b="1" baseline="-25000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060" name="Text Box 3"/>
          <p:cNvSpPr txBox="1">
            <a:spLocks noChangeArrowheads="1"/>
          </p:cNvSpPr>
          <p:nvPr/>
        </p:nvSpPr>
        <p:spPr bwMode="auto">
          <a:xfrm>
            <a:off x="3851275" y="1196975"/>
            <a:ext cx="1152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3</a:t>
            </a: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-CH</a:t>
            </a:r>
            <a:r>
              <a:rPr lang="ru-RU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2</a:t>
            </a: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-CH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3</a:t>
            </a:r>
            <a:endParaRPr lang="ru-RU" sz="1200" b="1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061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1223963" cy="750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defTabSz="449263" fontAlgn="base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000" b="1" smtClean="0">
                <a:solidFill>
                  <a:srgbClr val="000000"/>
                </a:solidFill>
                <a:latin typeface="Verdana" pitchFamily="34" charset="0"/>
                <a:ea typeface="Microsoft YaHei" pitchFamily="34" charset="-122"/>
              </a:rPr>
              <a:t>6</a:t>
            </a:r>
          </a:p>
          <a:p>
            <a:pPr defTabSz="449263" fontAlgn="base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smtClean="0">
                <a:solidFill>
                  <a:srgbClr val="000000"/>
                </a:solidFill>
                <a:latin typeface="Verdana" pitchFamily="34" charset="0"/>
                <a:ea typeface="Microsoft YaHei" pitchFamily="34" charset="-122"/>
              </a:rPr>
              <a:t>C</a:t>
            </a:r>
            <a:endParaRPr lang="ru-RU" b="1" smtClean="0">
              <a:solidFill>
                <a:srgbClr val="000000"/>
              </a:solidFill>
              <a:latin typeface="Verdana" pitchFamily="34" charset="0"/>
              <a:ea typeface="Microsoft YaHei" pitchFamily="34" charset="-122"/>
            </a:endParaRPr>
          </a:p>
          <a:p>
            <a:pPr defTabSz="449263" fontAlgn="base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УГЛЕРОД</a:t>
            </a:r>
            <a:endParaRPr lang="en-US" sz="1200" b="1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  <a:p>
            <a:pPr defTabSz="449263" fontAlgn="base">
              <a:lnSpc>
                <a:spcPct val="4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b="1" smtClean="0">
                <a:solidFill>
                  <a:srgbClr val="000000"/>
                </a:solidFill>
                <a:latin typeface="Verdana" pitchFamily="34" charset="0"/>
                <a:ea typeface="Microsoft YaHei" pitchFamily="34" charset="-122"/>
              </a:rPr>
              <a:t>12</a:t>
            </a:r>
            <a:r>
              <a:rPr lang="ru-RU" sz="1000" b="1" smtClean="0">
                <a:solidFill>
                  <a:srgbClr val="000000"/>
                </a:solidFill>
                <a:latin typeface="Verdana" pitchFamily="34" charset="0"/>
                <a:ea typeface="Microsoft YaHei" pitchFamily="34" charset="-122"/>
              </a:rPr>
              <a:t>,011</a:t>
            </a:r>
          </a:p>
        </p:txBody>
      </p:sp>
      <p:sp>
        <p:nvSpPr>
          <p:cNvPr id="2062" name="Text Box 5"/>
          <p:cNvSpPr txBox="1">
            <a:spLocks noChangeArrowheads="1"/>
          </p:cNvSpPr>
          <p:nvPr/>
        </p:nvSpPr>
        <p:spPr bwMode="auto">
          <a:xfrm>
            <a:off x="2051050" y="188913"/>
            <a:ext cx="5400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b="1" smtClean="0">
                <a:solidFill>
                  <a:srgbClr val="000000"/>
                </a:solidFill>
                <a:latin typeface="Verdana" pitchFamily="34" charset="0"/>
                <a:ea typeface="Microsoft YaHei" pitchFamily="34" charset="-122"/>
              </a:rPr>
              <a:t>Основные классы органических  веществ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250825" y="549275"/>
          <a:ext cx="8713788" cy="592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Диаграмма" r:id="rId3" imgW="5924409" imgH="4029126" progId="Excel.Chart.8">
                  <p:embed/>
                </p:oleObj>
              </mc:Choice>
              <mc:Fallback>
                <p:oleObj name="Диаграмма" r:id="rId3" imgW="5924409" imgH="402912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49275"/>
                        <a:ext cx="8713788" cy="592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Text Box 7"/>
          <p:cNvSpPr txBox="1">
            <a:spLocks noChangeArrowheads="1"/>
          </p:cNvSpPr>
          <p:nvPr/>
        </p:nvSpPr>
        <p:spPr bwMode="auto">
          <a:xfrm>
            <a:off x="5148263" y="1268413"/>
            <a:ext cx="16557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2</a:t>
            </a: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C=CH─CH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2</a:t>
            </a: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─CH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3</a:t>
            </a:r>
            <a:endParaRPr lang="en-US" sz="1200" b="1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064" name="Text Box 8"/>
          <p:cNvSpPr txBox="1">
            <a:spLocks noChangeArrowheads="1"/>
          </p:cNvSpPr>
          <p:nvPr/>
        </p:nvSpPr>
        <p:spPr bwMode="auto">
          <a:xfrm>
            <a:off x="6300788" y="1628775"/>
            <a:ext cx="14398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HC≡C─CH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2</a:t>
            </a: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─CH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3</a:t>
            </a:r>
            <a:endParaRPr lang="en-US" sz="1200" b="1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065" name="Text Box 9"/>
          <p:cNvSpPr txBox="1">
            <a:spLocks noChangeArrowheads="1"/>
          </p:cNvSpPr>
          <p:nvPr/>
        </p:nvSpPr>
        <p:spPr bwMode="auto">
          <a:xfrm>
            <a:off x="7270750" y="2420938"/>
            <a:ext cx="1873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 b="1" smtClean="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rPr>
              <a:t>H</a:t>
            </a:r>
            <a:r>
              <a:rPr lang="en-US" sz="1200" b="1" baseline="-25000" smtClean="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rPr>
              <a:t>2</a:t>
            </a:r>
            <a:r>
              <a:rPr lang="en-US" sz="1200" b="1" smtClean="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rPr>
              <a:t>C</a:t>
            </a:r>
            <a:r>
              <a:rPr lang="en-US" sz="1200" b="1" smtClean="0">
                <a:solidFill>
                  <a:srgbClr val="CCCCFF"/>
                </a:solidFill>
                <a:latin typeface="Times New Roman" pitchFamily="18" charset="0"/>
                <a:ea typeface="Microsoft YaHei" pitchFamily="34" charset="-122"/>
              </a:rPr>
              <a:t>=</a:t>
            </a:r>
            <a:r>
              <a:rPr lang="en-US" sz="1200" b="1" smtClean="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rPr>
              <a:t>CH─CH</a:t>
            </a:r>
            <a:r>
              <a:rPr lang="en-US" sz="1200" b="1" smtClean="0">
                <a:solidFill>
                  <a:srgbClr val="CCCCFF"/>
                </a:solidFill>
                <a:latin typeface="Times New Roman" pitchFamily="18" charset="0"/>
                <a:ea typeface="Microsoft YaHei" pitchFamily="34" charset="-122"/>
              </a:rPr>
              <a:t>=</a:t>
            </a:r>
            <a:r>
              <a:rPr lang="en-US" sz="1200" b="1" smtClean="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rPr>
              <a:t>CH</a:t>
            </a:r>
            <a:r>
              <a:rPr lang="en-US" sz="1200" b="1" baseline="-25000" smtClean="0">
                <a:solidFill>
                  <a:srgbClr val="FFFFFF"/>
                </a:solidFill>
                <a:latin typeface="Times New Roman" pitchFamily="18" charset="0"/>
                <a:ea typeface="Microsoft YaHei" pitchFamily="34" charset="-122"/>
              </a:rPr>
              <a:t>2</a:t>
            </a:r>
            <a:endParaRPr lang="en-US" sz="1200" b="1" smtClean="0">
              <a:solidFill>
                <a:srgbClr val="FFFFFF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7885113" y="3086100"/>
          <a:ext cx="7620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CS ChemDraw Drawing" r:id="rId5" imgW="1094760" imgH="1097280" progId="ChemDraw.Document.5.0">
                  <p:embed/>
                </p:oleObj>
              </mc:Choice>
              <mc:Fallback>
                <p:oleObj name="CS ChemDraw Drawing" r:id="rId5" imgW="1094760" imgH="109728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3086100"/>
                        <a:ext cx="76200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1"/>
          <p:cNvGraphicFramePr>
            <a:graphicFrameLocks noChangeAspect="1"/>
          </p:cNvGraphicFramePr>
          <p:nvPr/>
        </p:nvGraphicFramePr>
        <p:xfrm>
          <a:off x="7818438" y="4075113"/>
          <a:ext cx="5699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CS ChemDraw Drawing" r:id="rId7" imgW="741600" imgH="845640" progId="ChemDraw.Document.5.0">
                  <p:embed/>
                </p:oleObj>
              </mc:Choice>
              <mc:Fallback>
                <p:oleObj name="CS ChemDraw Drawing" r:id="rId7" imgW="741600" imgH="84564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8438" y="4075113"/>
                        <a:ext cx="569912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Text Box 12"/>
          <p:cNvSpPr txBox="1">
            <a:spLocks noChangeArrowheads="1"/>
          </p:cNvSpPr>
          <p:nvPr/>
        </p:nvSpPr>
        <p:spPr bwMode="auto">
          <a:xfrm>
            <a:off x="7019925" y="4810125"/>
            <a:ext cx="1223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3</a:t>
            </a: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─CH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2</a:t>
            </a: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─OH</a:t>
            </a:r>
          </a:p>
        </p:txBody>
      </p:sp>
      <p:graphicFrame>
        <p:nvGraphicFramePr>
          <p:cNvPr id="2053" name="Object 13"/>
          <p:cNvGraphicFramePr>
            <a:graphicFrameLocks noChangeAspect="1"/>
          </p:cNvGraphicFramePr>
          <p:nvPr/>
        </p:nvGraphicFramePr>
        <p:xfrm>
          <a:off x="4427538" y="5445125"/>
          <a:ext cx="6302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CS ChemDraw Drawing" r:id="rId9" imgW="741600" imgH="1102320" progId="ChemDraw.Document.5.0">
                  <p:embed/>
                </p:oleObj>
              </mc:Choice>
              <mc:Fallback>
                <p:oleObj name="CS ChemDraw Drawing" r:id="rId9" imgW="741600" imgH="110232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445125"/>
                        <a:ext cx="63023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4"/>
          <p:cNvGraphicFramePr>
            <a:graphicFrameLocks noChangeAspect="1"/>
          </p:cNvGraphicFramePr>
          <p:nvPr/>
        </p:nvGraphicFramePr>
        <p:xfrm>
          <a:off x="3132138" y="5407025"/>
          <a:ext cx="8667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CS ChemDraw Drawing" r:id="rId11" imgW="866160" imgH="599400" progId="ChemDraw.Document.5.0">
                  <p:embed/>
                </p:oleObj>
              </mc:Choice>
              <mc:Fallback>
                <p:oleObj name="CS ChemDraw Drawing" r:id="rId11" imgW="866160" imgH="59940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407025"/>
                        <a:ext cx="8667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5"/>
          <p:cNvGraphicFramePr>
            <a:graphicFrameLocks noChangeAspect="1"/>
          </p:cNvGraphicFramePr>
          <p:nvPr/>
        </p:nvGraphicFramePr>
        <p:xfrm>
          <a:off x="55563" y="3752850"/>
          <a:ext cx="16192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CS ChemDraw Drawing" r:id="rId13" imgW="1922760" imgH="500400" progId="ChemDraw.Document.5.0">
                  <p:embed/>
                </p:oleObj>
              </mc:Choice>
              <mc:Fallback>
                <p:oleObj name="CS ChemDraw Drawing" r:id="rId13" imgW="1922760" imgH="50040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3" y="3752850"/>
                        <a:ext cx="161925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16"/>
          <p:cNvGraphicFramePr>
            <a:graphicFrameLocks noChangeAspect="1"/>
          </p:cNvGraphicFramePr>
          <p:nvPr/>
        </p:nvGraphicFramePr>
        <p:xfrm>
          <a:off x="900113" y="4652963"/>
          <a:ext cx="94138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CS ChemDraw Drawing" r:id="rId15" imgW="942120" imgH="606960" progId="ChemDraw.Document.5.0">
                  <p:embed/>
                </p:oleObj>
              </mc:Choice>
              <mc:Fallback>
                <p:oleObj name="CS ChemDraw Drawing" r:id="rId15" imgW="942120" imgH="60696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652963"/>
                        <a:ext cx="941387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Text Box 17"/>
          <p:cNvSpPr txBox="1">
            <a:spLocks noChangeArrowheads="1"/>
          </p:cNvSpPr>
          <p:nvPr/>
        </p:nvSpPr>
        <p:spPr bwMode="auto">
          <a:xfrm>
            <a:off x="468313" y="2722563"/>
            <a:ext cx="13668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3</a:t>
            </a: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─CH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2</a:t>
            </a: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─NH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2</a:t>
            </a:r>
            <a:endParaRPr lang="en-US" sz="1200" b="1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068" name="Text Box 18"/>
          <p:cNvSpPr txBox="1">
            <a:spLocks noChangeArrowheads="1"/>
          </p:cNvSpPr>
          <p:nvPr/>
        </p:nvSpPr>
        <p:spPr bwMode="auto">
          <a:xfrm>
            <a:off x="323850" y="1773238"/>
            <a:ext cx="1366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3</a:t>
            </a: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─CH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2</a:t>
            </a: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─NO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2</a:t>
            </a:r>
            <a:endParaRPr lang="en-US" sz="1200" b="1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graphicFrame>
        <p:nvGraphicFramePr>
          <p:cNvPr id="2057" name="Object 19"/>
          <p:cNvGraphicFramePr>
            <a:graphicFrameLocks noChangeAspect="1"/>
          </p:cNvGraphicFramePr>
          <p:nvPr/>
        </p:nvGraphicFramePr>
        <p:xfrm>
          <a:off x="1763713" y="1119188"/>
          <a:ext cx="96043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CS ChemDraw Drawing" r:id="rId17" imgW="960120" imgH="726120" progId="ChemDraw.Document.5.0">
                  <p:embed/>
                </p:oleObj>
              </mc:Choice>
              <mc:Fallback>
                <p:oleObj name="CS ChemDraw Drawing" r:id="rId17" imgW="960120" imgH="72612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119188"/>
                        <a:ext cx="960437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4140200" y="908050"/>
            <a:ext cx="574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CH</a:t>
            </a:r>
            <a:r>
              <a:rPr lang="en-US" sz="1200" b="1" baseline="-250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t>4</a:t>
            </a:r>
            <a:endParaRPr lang="en-US" sz="1200" b="1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graphicFrame>
        <p:nvGraphicFramePr>
          <p:cNvPr id="2058" name="Object 21"/>
          <p:cNvGraphicFramePr>
            <a:graphicFrameLocks noChangeAspect="1"/>
          </p:cNvGraphicFramePr>
          <p:nvPr/>
        </p:nvGraphicFramePr>
        <p:xfrm>
          <a:off x="2051050" y="5084763"/>
          <a:ext cx="104616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CS ChemDraw Drawing" r:id="rId19" imgW="1046160" imgH="500400" progId="ChemDraw.Document.5.0">
                  <p:embed/>
                </p:oleObj>
              </mc:Choice>
              <mc:Fallback>
                <p:oleObj name="CS ChemDraw Drawing" r:id="rId19" imgW="1046160" imgH="50040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084763"/>
                        <a:ext cx="104616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8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10300" y="5301208"/>
            <a:ext cx="1316386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эфир</a:t>
            </a:r>
            <a:endParaRPr lang="ru-RU" sz="4000" b="1" dirty="0">
              <a:solidFill>
                <a:srgbClr val="FF000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468034" y="853271"/>
            <a:ext cx="2942935" cy="1080120"/>
            <a:chOff x="2274052" y="800708"/>
            <a:chExt cx="2942935" cy="1080120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2274052" y="1340768"/>
              <a:ext cx="2942935" cy="44508"/>
              <a:chOff x="2319895" y="1340768"/>
              <a:chExt cx="2942935" cy="44508"/>
            </a:xfrm>
          </p:grpSpPr>
          <p:sp>
            <p:nvSpPr>
              <p:cNvPr id="36" name="Line 7"/>
              <p:cNvSpPr>
                <a:spLocks noChangeShapeType="1"/>
              </p:cNvSpPr>
              <p:nvPr/>
            </p:nvSpPr>
            <p:spPr bwMode="auto">
              <a:xfrm>
                <a:off x="2319895" y="1385276"/>
                <a:ext cx="883952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Line 7"/>
              <p:cNvSpPr>
                <a:spLocks noChangeShapeType="1"/>
              </p:cNvSpPr>
              <p:nvPr/>
            </p:nvSpPr>
            <p:spPr bwMode="auto">
              <a:xfrm>
                <a:off x="4367943" y="1340768"/>
                <a:ext cx="894887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4" name="Овал 53"/>
            <p:cNvSpPr/>
            <p:nvPr/>
          </p:nvSpPr>
          <p:spPr>
            <a:xfrm>
              <a:off x="3184487" y="800708"/>
              <a:ext cx="1160106" cy="1080120"/>
            </a:xfrm>
            <a:prstGeom prst="ellipse">
              <a:avLst/>
            </a:prstGeom>
            <a:solidFill>
              <a:srgbClr val="0069B8"/>
            </a:solidFill>
            <a:ln w="2857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rgbClr val="FF0000"/>
                  </a:solidFill>
                </a:rPr>
                <a:t>O</a:t>
              </a:r>
              <a:endParaRPr lang="ru-RU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55" name="Line 7"/>
            <p:cNvSpPr>
              <a:spLocks noChangeShapeType="1"/>
            </p:cNvSpPr>
            <p:nvPr/>
          </p:nvSpPr>
          <p:spPr bwMode="auto">
            <a:xfrm>
              <a:off x="2560861" y="1393331"/>
              <a:ext cx="5842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Line 7"/>
            <p:cNvSpPr>
              <a:spLocks noChangeShapeType="1"/>
            </p:cNvSpPr>
            <p:nvPr/>
          </p:nvSpPr>
          <p:spPr bwMode="auto">
            <a:xfrm>
              <a:off x="4332681" y="1340768"/>
              <a:ext cx="5842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410969" y="4195783"/>
            <a:ext cx="2102401" cy="707886"/>
            <a:chOff x="6410969" y="4195783"/>
            <a:chExt cx="2102401" cy="70788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804248" y="4195783"/>
              <a:ext cx="1709122" cy="70788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</a:rPr>
                <a:t>С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n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H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2n+</a:t>
              </a:r>
              <a:r>
                <a:rPr lang="ru-RU" sz="2800" b="1" dirty="0" smtClean="0">
                  <a:solidFill>
                    <a:schemeClr val="bg1"/>
                  </a:solidFill>
                </a:rPr>
                <a:t>1</a:t>
              </a:r>
              <a:endParaRPr lang="ru-RU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Line 59"/>
            <p:cNvSpPr>
              <a:spLocks noChangeShapeType="1"/>
            </p:cNvSpPr>
            <p:nvPr/>
          </p:nvSpPr>
          <p:spPr bwMode="auto">
            <a:xfrm>
              <a:off x="6410969" y="4549726"/>
              <a:ext cx="393279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365633" y="4221088"/>
            <a:ext cx="2102401" cy="707886"/>
            <a:chOff x="1365633" y="4221088"/>
            <a:chExt cx="2102401" cy="70788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365633" y="4221088"/>
              <a:ext cx="1709122" cy="707886"/>
            </a:xfrm>
            <a:prstGeom prst="rect">
              <a:avLst/>
            </a:prstGeom>
            <a:ln w="5715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</a:rPr>
                <a:t>С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n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H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2n+</a:t>
              </a:r>
              <a:r>
                <a:rPr lang="ru-RU" sz="2800" b="1" dirty="0" smtClean="0">
                  <a:solidFill>
                    <a:schemeClr val="bg1"/>
                  </a:solidFill>
                </a:rPr>
                <a:t>1</a:t>
              </a:r>
              <a:endParaRPr lang="ru-RU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Line 59"/>
            <p:cNvSpPr>
              <a:spLocks noChangeShapeType="1"/>
            </p:cNvSpPr>
            <p:nvPr/>
          </p:nvSpPr>
          <p:spPr bwMode="auto">
            <a:xfrm>
              <a:off x="3074755" y="4539142"/>
              <a:ext cx="393279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861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-0.00052 -0.45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225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L -5.55556E-7 -0.461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218920" y="2693692"/>
            <a:ext cx="6233399" cy="2421949"/>
            <a:chOff x="1762360" y="853271"/>
            <a:chExt cx="6327914" cy="278942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4388817" y="2827406"/>
              <a:ext cx="3328758" cy="815293"/>
            </a:xfrm>
            <a:prstGeom prst="rect">
              <a:avLst/>
            </a:prstGeom>
            <a:ln w="5715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4000" b="1" dirty="0" smtClean="0">
                  <a:solidFill>
                    <a:srgbClr val="FF0000"/>
                  </a:solidFill>
                </a:rPr>
                <a:t>Простой эфир</a:t>
              </a:r>
              <a:endParaRPr lang="ru-RU" sz="4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1762360" y="853271"/>
              <a:ext cx="6327914" cy="1080120"/>
              <a:chOff x="1762360" y="853271"/>
              <a:chExt cx="6327914" cy="1080120"/>
            </a:xfrm>
          </p:grpSpPr>
          <p:grpSp>
            <p:nvGrpSpPr>
              <p:cNvPr id="3" name="Группа 2"/>
              <p:cNvGrpSpPr/>
              <p:nvPr/>
            </p:nvGrpSpPr>
            <p:grpSpPr>
              <a:xfrm>
                <a:off x="3468034" y="853271"/>
                <a:ext cx="2942935" cy="1080120"/>
                <a:chOff x="2274052" y="800708"/>
                <a:chExt cx="2942935" cy="1080120"/>
              </a:xfrm>
            </p:grpSpPr>
            <p:grpSp>
              <p:nvGrpSpPr>
                <p:cNvPr id="20" name="Группа 19"/>
                <p:cNvGrpSpPr/>
                <p:nvPr/>
              </p:nvGrpSpPr>
              <p:grpSpPr>
                <a:xfrm>
                  <a:off x="2274052" y="1340768"/>
                  <a:ext cx="2942935" cy="44508"/>
                  <a:chOff x="2319895" y="1340768"/>
                  <a:chExt cx="2942935" cy="44508"/>
                </a:xfrm>
              </p:grpSpPr>
              <p:sp>
                <p:nvSpPr>
                  <p:cNvPr id="36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2319895" y="1385276"/>
                    <a:ext cx="883952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000" b="1">
                      <a:solidFill>
                        <a:srgbClr val="80008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4367943" y="1340768"/>
                    <a:ext cx="894887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000" b="1">
                      <a:solidFill>
                        <a:srgbClr val="80008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54" name="Овал 53"/>
                <p:cNvSpPr/>
                <p:nvPr/>
              </p:nvSpPr>
              <p:spPr>
                <a:xfrm>
                  <a:off x="3184487" y="800708"/>
                  <a:ext cx="1160106" cy="1080120"/>
                </a:xfrm>
                <a:prstGeom prst="ellipse">
                  <a:avLst/>
                </a:prstGeom>
                <a:solidFill>
                  <a:srgbClr val="0069B8"/>
                </a:solidFill>
                <a:ln w="28575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b="1" dirty="0" smtClean="0">
                      <a:solidFill>
                        <a:srgbClr val="FF0000"/>
                      </a:solidFill>
                    </a:rPr>
                    <a:t>O</a:t>
                  </a:r>
                  <a:endParaRPr lang="ru-RU" sz="48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5" name="Line 7"/>
                <p:cNvSpPr>
                  <a:spLocks noChangeShapeType="1"/>
                </p:cNvSpPr>
                <p:nvPr/>
              </p:nvSpPr>
              <p:spPr bwMode="auto">
                <a:xfrm>
                  <a:off x="2560861" y="1393331"/>
                  <a:ext cx="584200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Line 7"/>
                <p:cNvSpPr>
                  <a:spLocks noChangeShapeType="1"/>
                </p:cNvSpPr>
                <p:nvPr/>
              </p:nvSpPr>
              <p:spPr bwMode="auto">
                <a:xfrm>
                  <a:off x="4332681" y="1340768"/>
                  <a:ext cx="584200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" name="Группа 3"/>
              <p:cNvGrpSpPr/>
              <p:nvPr/>
            </p:nvGrpSpPr>
            <p:grpSpPr>
              <a:xfrm>
                <a:off x="5987873" y="1039388"/>
                <a:ext cx="2102401" cy="707886"/>
                <a:chOff x="6410969" y="4195783"/>
                <a:chExt cx="2102401" cy="707886"/>
              </a:xfrm>
            </p:grpSpPr>
            <p:sp>
              <p:nvSpPr>
                <p:cNvPr id="15" name="Прямоугольник 14"/>
                <p:cNvSpPr/>
                <p:nvPr/>
              </p:nvSpPr>
              <p:spPr>
                <a:xfrm>
                  <a:off x="6804248" y="4195783"/>
                  <a:ext cx="1709122" cy="707886"/>
                </a:xfrm>
                <a:prstGeom prst="rect">
                  <a:avLst/>
                </a:prstGeom>
                <a:ln w="571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4000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С</a:t>
                  </a:r>
                  <a:r>
                    <a:rPr lang="en-US" sz="2800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n</a:t>
                  </a:r>
                  <a:r>
                    <a:rPr lang="en-US" sz="4000" b="1" dirty="0" smtClean="0">
                      <a:solidFill>
                        <a:srgbClr val="FF0000"/>
                      </a:solidFill>
                    </a:rPr>
                    <a:t>H</a:t>
                  </a:r>
                  <a:r>
                    <a:rPr lang="en-US" sz="2800" b="1" dirty="0" smtClean="0">
                      <a:solidFill>
                        <a:srgbClr val="FF0000"/>
                      </a:solidFill>
                    </a:rPr>
                    <a:t>2n+</a:t>
                  </a:r>
                  <a:r>
                    <a:rPr lang="ru-RU" sz="2800" b="1" dirty="0" smtClean="0">
                      <a:solidFill>
                        <a:srgbClr val="FF0000"/>
                      </a:solidFill>
                    </a:rPr>
                    <a:t>1</a:t>
                  </a:r>
                  <a:endParaRPr lang="ru-RU" sz="28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" name="Line 59"/>
                <p:cNvSpPr>
                  <a:spLocks noChangeShapeType="1"/>
                </p:cNvSpPr>
                <p:nvPr/>
              </p:nvSpPr>
              <p:spPr bwMode="auto">
                <a:xfrm>
                  <a:off x="6410969" y="4549726"/>
                  <a:ext cx="393279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" name="Группа 4"/>
              <p:cNvGrpSpPr/>
              <p:nvPr/>
            </p:nvGrpSpPr>
            <p:grpSpPr>
              <a:xfrm>
                <a:off x="1762360" y="1103471"/>
                <a:ext cx="2245117" cy="707886"/>
                <a:chOff x="1222917" y="4197860"/>
                <a:chExt cx="2245117" cy="707886"/>
              </a:xfrm>
            </p:grpSpPr>
            <p:sp>
              <p:nvSpPr>
                <p:cNvPr id="16" name="Прямоугольник 15"/>
                <p:cNvSpPr/>
                <p:nvPr/>
              </p:nvSpPr>
              <p:spPr>
                <a:xfrm>
                  <a:off x="1222917" y="4197860"/>
                  <a:ext cx="1709122" cy="707886"/>
                </a:xfrm>
                <a:prstGeom prst="rect">
                  <a:avLst/>
                </a:prstGeom>
                <a:ln w="571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4000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С</a:t>
                  </a:r>
                  <a:r>
                    <a:rPr lang="en-US" sz="2800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n</a:t>
                  </a:r>
                  <a:r>
                    <a:rPr lang="en-US" sz="4000" b="1" dirty="0" smtClean="0">
                      <a:solidFill>
                        <a:srgbClr val="FF0000"/>
                      </a:solidFill>
                    </a:rPr>
                    <a:t>H</a:t>
                  </a:r>
                  <a:r>
                    <a:rPr lang="en-US" sz="2800" b="1" dirty="0" smtClean="0">
                      <a:solidFill>
                        <a:srgbClr val="FF0000"/>
                      </a:solidFill>
                    </a:rPr>
                    <a:t>2n+</a:t>
                  </a:r>
                  <a:r>
                    <a:rPr lang="ru-RU" sz="2800" b="1" dirty="0" smtClean="0">
                      <a:solidFill>
                        <a:srgbClr val="FF0000"/>
                      </a:solidFill>
                    </a:rPr>
                    <a:t>1</a:t>
                  </a:r>
                  <a:endParaRPr lang="ru-RU" sz="28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" name="Line 59"/>
                <p:cNvSpPr>
                  <a:spLocks noChangeShapeType="1"/>
                </p:cNvSpPr>
                <p:nvPr/>
              </p:nvSpPr>
              <p:spPr bwMode="auto">
                <a:xfrm>
                  <a:off x="3074755" y="4539142"/>
                  <a:ext cx="393279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3475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-0.01858 -0.7932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-3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652595" y="982584"/>
            <a:ext cx="3009785" cy="3488652"/>
            <a:chOff x="4585674" y="982584"/>
            <a:chExt cx="3009785" cy="3488652"/>
          </a:xfrm>
        </p:grpSpPr>
        <p:sp>
          <p:nvSpPr>
            <p:cNvPr id="878599" name="Line 7"/>
            <p:cNvSpPr>
              <a:spLocks noChangeShapeType="1"/>
            </p:cNvSpPr>
            <p:nvPr/>
          </p:nvSpPr>
          <p:spPr bwMode="auto">
            <a:xfrm>
              <a:off x="4585674" y="2594560"/>
              <a:ext cx="5842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5169874" y="982584"/>
              <a:ext cx="2425585" cy="3488652"/>
              <a:chOff x="5225400" y="1321031"/>
              <a:chExt cx="2425585" cy="3488652"/>
            </a:xfrm>
          </p:grpSpPr>
          <p:sp>
            <p:nvSpPr>
              <p:cNvPr id="878651" name="Line 59"/>
              <p:cNvSpPr>
                <a:spLocks noChangeShapeType="1"/>
              </p:cNvSpPr>
              <p:nvPr/>
            </p:nvSpPr>
            <p:spPr bwMode="auto">
              <a:xfrm>
                <a:off x="6311250" y="2899205"/>
                <a:ext cx="393279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" name="Овал 1"/>
              <p:cNvSpPr/>
              <p:nvPr/>
            </p:nvSpPr>
            <p:spPr>
              <a:xfrm>
                <a:off x="5421167" y="1321031"/>
                <a:ext cx="694878" cy="68463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600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Н</a:t>
                </a:r>
                <a:endParaRPr lang="ru-RU" sz="3600" b="1" dirty="0">
                  <a:solidFill>
                    <a:srgbClr val="FF0000"/>
                  </a:solidFill>
                  <a:latin typeface="Arial Black" pitchFamily="34" charset="0"/>
                </a:endParaRP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5400" y="2424399"/>
                <a:ext cx="1085850" cy="1322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65135" y="2487393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33236" y="2005665"/>
                <a:ext cx="63151" cy="436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84842" y="3528756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9" name="Picture 1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7754" y="3846070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3" name="Прямоугольник 32"/>
          <p:cNvSpPr/>
          <p:nvPr/>
        </p:nvSpPr>
        <p:spPr>
          <a:xfrm>
            <a:off x="3501953" y="4725302"/>
            <a:ext cx="3279039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Простой эфир</a:t>
            </a:r>
            <a:endParaRPr lang="ru-RU" sz="4000" b="1" dirty="0">
              <a:solidFill>
                <a:srgbClr val="FF000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852266" y="4933722"/>
            <a:ext cx="2356020" cy="1080120"/>
            <a:chOff x="3904813" y="4941168"/>
            <a:chExt cx="2356020" cy="1080120"/>
          </a:xfrm>
        </p:grpSpPr>
        <p:sp>
          <p:nvSpPr>
            <p:cNvPr id="28" name="Овал 27"/>
            <p:cNvSpPr/>
            <p:nvPr/>
          </p:nvSpPr>
          <p:spPr>
            <a:xfrm>
              <a:off x="4504122" y="4941168"/>
              <a:ext cx="1160106" cy="1080120"/>
            </a:xfrm>
            <a:prstGeom prst="ellipse">
              <a:avLst/>
            </a:prstGeom>
            <a:solidFill>
              <a:srgbClr val="0069B8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rgbClr val="FF0000"/>
                  </a:solidFill>
                </a:rPr>
                <a:t>O</a:t>
              </a:r>
              <a:endParaRPr lang="ru-RU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>
              <a:off x="3904813" y="5481228"/>
              <a:ext cx="58420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5676633" y="5473782"/>
              <a:ext cx="58420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2333799" y="906294"/>
            <a:ext cx="2852627" cy="3496468"/>
            <a:chOff x="2416104" y="921941"/>
            <a:chExt cx="2852627" cy="3496468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2416104" y="921941"/>
              <a:ext cx="2322547" cy="3496468"/>
              <a:chOff x="2445870" y="1286606"/>
              <a:chExt cx="2322547" cy="3496468"/>
            </a:xfrm>
          </p:grpSpPr>
          <p:pic>
            <p:nvPicPr>
              <p:cNvPr id="84" name="Picture 1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1645" y="3819461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78646" name="Picture 54" descr="carbon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1645" y="2496533"/>
                <a:ext cx="1081087" cy="1320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2567" y="1286606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45870" y="2527285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5" name="Picture 1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128034" y="2063660"/>
                <a:ext cx="45719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8" name="Picture 1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2173" y="3528756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0" name="Line 59"/>
              <p:cNvSpPr>
                <a:spLocks noChangeShapeType="1"/>
              </p:cNvSpPr>
              <p:nvPr/>
            </p:nvSpPr>
            <p:spPr bwMode="auto">
              <a:xfrm>
                <a:off x="3239931" y="2926319"/>
                <a:ext cx="393279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7" name="Line 7"/>
            <p:cNvSpPr>
              <a:spLocks noChangeShapeType="1"/>
            </p:cNvSpPr>
            <p:nvPr/>
          </p:nvSpPr>
          <p:spPr bwMode="auto">
            <a:xfrm>
              <a:off x="4684531" y="2604954"/>
              <a:ext cx="5842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883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08593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-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-0.07656 -0.002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0.00295 -0.424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2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781280" y="1520329"/>
            <a:ext cx="2411387" cy="2071814"/>
            <a:chOff x="1734534" y="1551680"/>
            <a:chExt cx="2411387" cy="2071814"/>
          </a:xfrm>
        </p:grpSpPr>
        <p:pic>
          <p:nvPicPr>
            <p:cNvPr id="84" name="Picture 1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855" y="3045605"/>
              <a:ext cx="708141" cy="577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5" name="Группа 4"/>
            <p:cNvGrpSpPr/>
            <p:nvPr/>
          </p:nvGrpSpPr>
          <p:grpSpPr>
            <a:xfrm>
              <a:off x="1734534" y="1551680"/>
              <a:ext cx="1697861" cy="1554391"/>
              <a:chOff x="3332062" y="352768"/>
              <a:chExt cx="2603468" cy="2591900"/>
            </a:xfrm>
          </p:grpSpPr>
          <p:sp>
            <p:nvSpPr>
              <p:cNvPr id="878651" name="Line 59"/>
              <p:cNvSpPr>
                <a:spLocks noChangeShapeType="1"/>
              </p:cNvSpPr>
              <p:nvPr/>
            </p:nvSpPr>
            <p:spPr bwMode="auto">
              <a:xfrm>
                <a:off x="5542251" y="1930942"/>
                <a:ext cx="393279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" name="Овал 1"/>
              <p:cNvSpPr/>
              <p:nvPr/>
            </p:nvSpPr>
            <p:spPr>
              <a:xfrm>
                <a:off x="4652168" y="352768"/>
                <a:ext cx="694878" cy="68463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Н</a:t>
                </a:r>
                <a:endParaRPr lang="ru-RU" sz="2000" b="1" dirty="0">
                  <a:solidFill>
                    <a:srgbClr val="FF0000"/>
                  </a:solidFill>
                  <a:latin typeface="Arial Black" pitchFamily="34" charset="0"/>
                </a:endParaRPr>
              </a:p>
            </p:txBody>
          </p:sp>
          <p:grpSp>
            <p:nvGrpSpPr>
              <p:cNvPr id="4" name="Группа 3"/>
              <p:cNvGrpSpPr/>
              <p:nvPr/>
            </p:nvGrpSpPr>
            <p:grpSpPr>
              <a:xfrm>
                <a:off x="4039260" y="1456136"/>
                <a:ext cx="1502991" cy="1322387"/>
                <a:chOff x="4154859" y="540581"/>
                <a:chExt cx="1502991" cy="1322387"/>
              </a:xfrm>
            </p:grpSpPr>
            <p:sp>
              <p:nvSpPr>
                <p:cNvPr id="878599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4154859" y="1052509"/>
                  <a:ext cx="417141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540581"/>
                  <a:ext cx="1085850" cy="1322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2062" y="1605997"/>
                <a:ext cx="1085850" cy="9636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4237" y="1037402"/>
                <a:ext cx="63151" cy="436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15843" y="256049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8" name="Овал 27"/>
            <p:cNvSpPr/>
            <p:nvPr/>
          </p:nvSpPr>
          <p:spPr>
            <a:xfrm>
              <a:off x="3389353" y="2133842"/>
              <a:ext cx="756568" cy="647760"/>
            </a:xfrm>
            <a:prstGeom prst="ellipse">
              <a:avLst/>
            </a:prstGeom>
            <a:solidFill>
              <a:srgbClr val="0069B8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</a:rPr>
                <a:t>O</a:t>
              </a:r>
              <a:endParaRPr lang="ru-RU" sz="36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9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661" y="2219509"/>
            <a:ext cx="708141" cy="57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92075" y="-60722"/>
            <a:ext cx="9051925" cy="9519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получить простой эфир?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644274" y="1540054"/>
            <a:ext cx="1814695" cy="2083440"/>
            <a:chOff x="5650072" y="1568151"/>
            <a:chExt cx="1814695" cy="2096166"/>
          </a:xfrm>
        </p:grpSpPr>
        <p:pic>
          <p:nvPicPr>
            <p:cNvPr id="34" name="Picture 1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4581" y="3086428"/>
              <a:ext cx="708141" cy="577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5" name="Группа 34"/>
            <p:cNvGrpSpPr/>
            <p:nvPr/>
          </p:nvGrpSpPr>
          <p:grpSpPr>
            <a:xfrm>
              <a:off x="5650072" y="1568151"/>
              <a:ext cx="1814695" cy="1575036"/>
              <a:chOff x="3209009" y="856781"/>
              <a:chExt cx="2782619" cy="2626325"/>
            </a:xfrm>
          </p:grpSpPr>
          <p:grpSp>
            <p:nvGrpSpPr>
              <p:cNvPr id="39" name="Группа 38"/>
              <p:cNvGrpSpPr/>
              <p:nvPr/>
            </p:nvGrpSpPr>
            <p:grpSpPr>
              <a:xfrm>
                <a:off x="3602288" y="856781"/>
                <a:ext cx="2389340" cy="2626325"/>
                <a:chOff x="2864211" y="318343"/>
                <a:chExt cx="2389340" cy="2626325"/>
              </a:xfrm>
            </p:grpSpPr>
            <p:grpSp>
              <p:nvGrpSpPr>
                <p:cNvPr id="43" name="Группа 42"/>
                <p:cNvGrpSpPr/>
                <p:nvPr/>
              </p:nvGrpSpPr>
              <p:grpSpPr>
                <a:xfrm>
                  <a:off x="2864211" y="1457723"/>
                  <a:ext cx="1403568" cy="1320800"/>
                  <a:chOff x="2979810" y="542168"/>
                  <a:chExt cx="1403568" cy="1320800"/>
                </a:xfrm>
              </p:grpSpPr>
              <p:sp>
                <p:nvSpPr>
                  <p:cNvPr id="51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948968" y="1093578"/>
                    <a:ext cx="434410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000" b="1">
                      <a:solidFill>
                        <a:srgbClr val="80008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pic>
                <p:nvPicPr>
                  <p:cNvPr id="52" name="Picture 54" descr="carbon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79810" y="542168"/>
                    <a:ext cx="1081087" cy="13208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44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67701" y="1636315"/>
                  <a:ext cx="1085850" cy="96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7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13568" y="318343"/>
                  <a:ext cx="1085850" cy="96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11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3359035" y="1095397"/>
                  <a:ext cx="45719" cy="384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" name="Picture 14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53174" y="2560493"/>
                  <a:ext cx="55563" cy="384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40" name="Line 59"/>
              <p:cNvSpPr>
                <a:spLocks noChangeShapeType="1"/>
              </p:cNvSpPr>
              <p:nvPr/>
            </p:nvSpPr>
            <p:spPr bwMode="auto">
              <a:xfrm>
                <a:off x="3209009" y="2530919"/>
                <a:ext cx="393279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5" name="Группа 14"/>
          <p:cNvGrpSpPr/>
          <p:nvPr/>
        </p:nvGrpSpPr>
        <p:grpSpPr>
          <a:xfrm>
            <a:off x="4462683" y="2219509"/>
            <a:ext cx="1203231" cy="673454"/>
            <a:chOff x="4462683" y="2234027"/>
            <a:chExt cx="1203231" cy="673454"/>
          </a:xfrm>
        </p:grpSpPr>
        <p:sp>
          <p:nvSpPr>
            <p:cNvPr id="56" name="Овал 55"/>
            <p:cNvSpPr/>
            <p:nvPr/>
          </p:nvSpPr>
          <p:spPr>
            <a:xfrm>
              <a:off x="4909346" y="2234027"/>
              <a:ext cx="756568" cy="673454"/>
            </a:xfrm>
            <a:prstGeom prst="ellipse">
              <a:avLst/>
            </a:prstGeom>
            <a:solidFill>
              <a:srgbClr val="0069B8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</a:rPr>
                <a:t>O</a:t>
              </a:r>
              <a:endParaRPr lang="ru-RU" sz="3600" b="1" dirty="0">
                <a:solidFill>
                  <a:srgbClr val="FF0000"/>
                </a:solidFill>
              </a:endParaRPr>
            </a:p>
          </p:txBody>
        </p:sp>
        <p:pic>
          <p:nvPicPr>
            <p:cNvPr id="59" name="Picture 1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2683" y="2283764"/>
              <a:ext cx="708141" cy="577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1" name="Заголовок 1"/>
          <p:cNvSpPr txBox="1">
            <a:spLocks/>
          </p:cNvSpPr>
          <p:nvPr/>
        </p:nvSpPr>
        <p:spPr>
          <a:xfrm>
            <a:off x="6309990" y="3861048"/>
            <a:ext cx="2725532" cy="475964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метанол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2" name="Заголовок 1"/>
          <p:cNvSpPr txBox="1">
            <a:spLocks/>
          </p:cNvSpPr>
          <p:nvPr/>
        </p:nvSpPr>
        <p:spPr>
          <a:xfrm>
            <a:off x="334300" y="3983712"/>
            <a:ext cx="2725532" cy="475964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метанол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4" name="Заголовок 1"/>
          <p:cNvSpPr txBox="1">
            <a:spLocks/>
          </p:cNvSpPr>
          <p:nvPr/>
        </p:nvSpPr>
        <p:spPr>
          <a:xfrm>
            <a:off x="781280" y="5409933"/>
            <a:ext cx="8254242" cy="12680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Дегидратация  спиртов ,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t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0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140</a:t>
            </a:r>
            <a:r>
              <a:rPr lang="en-US" b="1" baseline="30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0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5" name="Заголовок 1"/>
          <p:cNvSpPr txBox="1">
            <a:spLocks/>
          </p:cNvSpPr>
          <p:nvPr/>
        </p:nvSpPr>
        <p:spPr>
          <a:xfrm>
            <a:off x="1849098" y="3504242"/>
            <a:ext cx="4297090" cy="475964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solidFill>
                  <a:srgbClr val="FF0000"/>
                </a:solidFill>
              </a:rPr>
              <a:t>диметиловый</a:t>
            </a:r>
            <a:r>
              <a:rPr lang="ru-RU" b="1" dirty="0" smtClean="0">
                <a:solidFill>
                  <a:srgbClr val="FF0000"/>
                </a:solidFill>
              </a:rPr>
              <a:t> эфир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5389470" y="4791856"/>
            <a:ext cx="2432634" cy="1849234"/>
            <a:chOff x="3876654" y="3592142"/>
            <a:chExt cx="1294170" cy="942360"/>
          </a:xfrm>
        </p:grpSpPr>
        <p:pic>
          <p:nvPicPr>
            <p:cNvPr id="67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6654" y="3592142"/>
              <a:ext cx="708141" cy="577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8" name="Группа 67"/>
            <p:cNvGrpSpPr/>
            <p:nvPr/>
          </p:nvGrpSpPr>
          <p:grpSpPr>
            <a:xfrm>
              <a:off x="4084399" y="3592143"/>
              <a:ext cx="1086425" cy="942359"/>
              <a:chOff x="4084399" y="3606661"/>
              <a:chExt cx="1086425" cy="942359"/>
            </a:xfrm>
          </p:grpSpPr>
          <p:sp>
            <p:nvSpPr>
              <p:cNvPr id="69" name="Овал 68"/>
              <p:cNvSpPr/>
              <p:nvPr/>
            </p:nvSpPr>
            <p:spPr>
              <a:xfrm>
                <a:off x="4084399" y="3875566"/>
                <a:ext cx="756568" cy="673454"/>
              </a:xfrm>
              <a:prstGeom prst="ellipse">
                <a:avLst/>
              </a:prstGeom>
              <a:solidFill>
                <a:srgbClr val="0069B8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 smtClean="0">
                    <a:solidFill>
                      <a:srgbClr val="FF0000"/>
                    </a:solidFill>
                  </a:rPr>
                  <a:t>O</a:t>
                </a:r>
                <a:endParaRPr lang="ru-RU" sz="4800" b="1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70" name="Picture 1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2683" y="3606661"/>
                <a:ext cx="708141" cy="5778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6" name="Прямоугольник 15"/>
          <p:cNvSpPr/>
          <p:nvPr/>
        </p:nvSpPr>
        <p:spPr>
          <a:xfrm>
            <a:off x="781280" y="5638112"/>
            <a:ext cx="3663343" cy="769441"/>
          </a:xfrm>
          <a:prstGeom prst="rect">
            <a:avLst/>
          </a:prstGeom>
          <a:solidFill>
            <a:srgbClr val="0069B8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Дегидратация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9554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-0.15625 0.337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3" y="1685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0.04097 0.281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1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39 L -0.16267 -0.0037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73" y="-11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10173 0.005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7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0600" y="2057801"/>
            <a:ext cx="5638800" cy="457200"/>
            <a:chOff x="1110600" y="2057801"/>
            <a:chExt cx="5638800" cy="457200"/>
          </a:xfrm>
        </p:grpSpPr>
        <p:sp>
          <p:nvSpPr>
            <p:cNvPr id="13324" name="Rectangle 21"/>
            <p:cNvSpPr>
              <a:spLocks noChangeArrowheads="1"/>
            </p:cNvSpPr>
            <p:nvPr/>
          </p:nvSpPr>
          <p:spPr bwMode="auto">
            <a:xfrm>
              <a:off x="1110600" y="2057801"/>
              <a:ext cx="250666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r>
                <a:rPr lang="ru-RU" sz="240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</a:t>
              </a:r>
              <a:r>
                <a:rPr lang="en-US" sz="240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ru-RU" sz="2400" b="1" baseline="-2500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240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40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CH</a:t>
              </a:r>
              <a:r>
                <a:rPr lang="en-US" sz="2400" b="1" baseline="-2500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400" b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400" b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b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ОН</a:t>
              </a:r>
            </a:p>
          </p:txBody>
        </p:sp>
        <p:sp>
          <p:nvSpPr>
            <p:cNvPr id="13325" name="Rectangle 22"/>
            <p:cNvSpPr>
              <a:spLocks noChangeArrowheads="1"/>
            </p:cNvSpPr>
            <p:nvPr/>
          </p:nvSpPr>
          <p:spPr bwMode="auto">
            <a:xfrm>
              <a:off x="1110600" y="2057801"/>
              <a:ext cx="28527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r>
                <a:rPr lang="ru-RU" sz="2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</a:t>
              </a:r>
              <a:r>
                <a:rPr lang="en-US" sz="2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ru-RU" sz="2400" b="1" baseline="-25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CH</a:t>
              </a:r>
              <a:r>
                <a:rPr lang="en-US" sz="2400" b="1" baseline="-25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ОН  </a:t>
              </a:r>
              <a:r>
                <a:rPr lang="ru-RU" sz="2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13326" name="Rectangle 23"/>
            <p:cNvSpPr>
              <a:spLocks noChangeArrowheads="1"/>
            </p:cNvSpPr>
            <p:nvPr/>
          </p:nvSpPr>
          <p:spPr bwMode="auto">
            <a:xfrm>
              <a:off x="4207812" y="2057801"/>
              <a:ext cx="25415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r>
                <a:rPr lang="ru-RU" sz="2400" b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Н </a:t>
              </a:r>
              <a:r>
                <a:rPr lang="ru-RU" sz="240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О</a:t>
              </a:r>
              <a:r>
                <a:rPr lang="ru-RU" sz="2400" b="1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С</a:t>
              </a:r>
              <a:r>
                <a:rPr lang="en-US" sz="240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400" b="1" baseline="-2500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40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40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CH</a:t>
              </a:r>
              <a:r>
                <a:rPr lang="ru-RU" sz="2400" b="1" baseline="-2500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3328" name="Line 25"/>
            <p:cNvSpPr>
              <a:spLocks noChangeShapeType="1"/>
            </p:cNvSpPr>
            <p:nvPr/>
          </p:nvSpPr>
          <p:spPr bwMode="auto">
            <a:xfrm>
              <a:off x="1831325" y="2273701"/>
              <a:ext cx="215900" cy="0"/>
            </a:xfrm>
            <a:prstGeom prst="line">
              <a:avLst/>
            </a:prstGeom>
            <a:noFill/>
            <a:ln w="38100">
              <a:solidFill>
                <a:srgbClr val="17375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9" name="Line 26"/>
            <p:cNvSpPr>
              <a:spLocks noChangeShapeType="1"/>
            </p:cNvSpPr>
            <p:nvPr/>
          </p:nvSpPr>
          <p:spPr bwMode="auto">
            <a:xfrm>
              <a:off x="2694925" y="2273701"/>
              <a:ext cx="215900" cy="0"/>
            </a:xfrm>
            <a:prstGeom prst="line">
              <a:avLst/>
            </a:prstGeom>
            <a:noFill/>
            <a:ln w="38100">
              <a:solidFill>
                <a:srgbClr val="17375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0" name="Line 27"/>
            <p:cNvSpPr>
              <a:spLocks noChangeShapeType="1"/>
            </p:cNvSpPr>
            <p:nvPr/>
          </p:nvSpPr>
          <p:spPr bwMode="auto">
            <a:xfrm>
              <a:off x="5647675" y="2273701"/>
              <a:ext cx="215900" cy="0"/>
            </a:xfrm>
            <a:prstGeom prst="line">
              <a:avLst/>
            </a:prstGeom>
            <a:noFill/>
            <a:ln w="38100">
              <a:solidFill>
                <a:srgbClr val="17375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1" name="Line 28"/>
            <p:cNvSpPr>
              <a:spLocks noChangeShapeType="1"/>
            </p:cNvSpPr>
            <p:nvPr/>
          </p:nvSpPr>
          <p:spPr bwMode="auto">
            <a:xfrm>
              <a:off x="4855512" y="2273701"/>
              <a:ext cx="215900" cy="0"/>
            </a:xfrm>
            <a:prstGeom prst="line">
              <a:avLst/>
            </a:prstGeom>
            <a:noFill/>
            <a:ln w="38100">
              <a:solidFill>
                <a:srgbClr val="17375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2" name="Rectangle 29"/>
            <p:cNvSpPr>
              <a:spLocks noChangeArrowheads="1"/>
            </p:cNvSpPr>
            <p:nvPr/>
          </p:nvSpPr>
          <p:spPr bwMode="auto">
            <a:xfrm>
              <a:off x="2979231" y="2057801"/>
              <a:ext cx="1584325" cy="431800"/>
            </a:xfrm>
            <a:prstGeom prst="rect">
              <a:avLst/>
            </a:prstGeom>
            <a:noFill/>
            <a:ln w="38100" algn="ctr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340" name="Line 37"/>
          <p:cNvSpPr>
            <a:spLocks noChangeShapeType="1"/>
          </p:cNvSpPr>
          <p:nvPr/>
        </p:nvSpPr>
        <p:spPr bwMode="auto">
          <a:xfrm>
            <a:off x="8316913" y="6308725"/>
            <a:ext cx="0" cy="215900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48756" y="548680"/>
            <a:ext cx="8229600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Межмолекулярная дегидратация предельных одноатомных спиртов 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163113" y="3573016"/>
            <a:ext cx="3711071" cy="404524"/>
            <a:chOff x="1840993" y="5185064"/>
            <a:chExt cx="3711071" cy="404524"/>
          </a:xfrm>
        </p:grpSpPr>
        <p:sp>
          <p:nvSpPr>
            <p:cNvPr id="13334" name="Rectangle 31"/>
            <p:cNvSpPr>
              <a:spLocks noChangeArrowheads="1"/>
            </p:cNvSpPr>
            <p:nvPr/>
          </p:nvSpPr>
          <p:spPr bwMode="auto">
            <a:xfrm>
              <a:off x="1840993" y="5192713"/>
              <a:ext cx="1930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</a:t>
              </a:r>
              <a:r>
                <a:rPr lang="en-US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ru-RU" sz="2000" b="1" baseline="-25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CH</a:t>
              </a:r>
              <a:r>
                <a:rPr lang="en-US" sz="2000" b="1" baseline="-25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13335" name="Rectangle 32"/>
            <p:cNvSpPr>
              <a:spLocks noChangeArrowheads="1"/>
            </p:cNvSpPr>
            <p:nvPr/>
          </p:nvSpPr>
          <p:spPr bwMode="auto">
            <a:xfrm>
              <a:off x="4907539" y="5185064"/>
              <a:ext cx="6445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</a:t>
              </a:r>
              <a:r>
                <a:rPr lang="en-US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ru-RU" sz="2000" b="1" baseline="-25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3336" name="Rectangle 33"/>
            <p:cNvSpPr>
              <a:spLocks noChangeArrowheads="1"/>
            </p:cNvSpPr>
            <p:nvPr/>
          </p:nvSpPr>
          <p:spPr bwMode="auto">
            <a:xfrm>
              <a:off x="4009086" y="5188888"/>
              <a:ext cx="6445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CH</a:t>
              </a:r>
              <a:r>
                <a:rPr lang="en-US" sz="2000" b="1" baseline="-25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0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7" name="Line 34"/>
            <p:cNvSpPr>
              <a:spLocks noChangeShapeType="1"/>
            </p:cNvSpPr>
            <p:nvPr/>
          </p:nvSpPr>
          <p:spPr bwMode="auto">
            <a:xfrm>
              <a:off x="2430607" y="5383502"/>
              <a:ext cx="198293" cy="7648"/>
            </a:xfrm>
            <a:prstGeom prst="line">
              <a:avLst/>
            </a:prstGeom>
            <a:noFill/>
            <a:ln w="38100">
              <a:solidFill>
                <a:srgbClr val="17375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8" name="Line 35"/>
            <p:cNvSpPr>
              <a:spLocks noChangeShapeType="1"/>
            </p:cNvSpPr>
            <p:nvPr/>
          </p:nvSpPr>
          <p:spPr bwMode="auto">
            <a:xfrm>
              <a:off x="3165547" y="5355793"/>
              <a:ext cx="215900" cy="0"/>
            </a:xfrm>
            <a:prstGeom prst="line">
              <a:avLst/>
            </a:prstGeom>
            <a:noFill/>
            <a:ln w="38100">
              <a:solidFill>
                <a:srgbClr val="17375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39" name="Line 36"/>
            <p:cNvSpPr>
              <a:spLocks noChangeShapeType="1"/>
            </p:cNvSpPr>
            <p:nvPr/>
          </p:nvSpPr>
          <p:spPr bwMode="auto">
            <a:xfrm>
              <a:off x="4639612" y="5371379"/>
              <a:ext cx="215900" cy="0"/>
            </a:xfrm>
            <a:prstGeom prst="line">
              <a:avLst/>
            </a:prstGeom>
            <a:noFill/>
            <a:ln w="38100">
              <a:solidFill>
                <a:srgbClr val="17375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3765044" y="5371379"/>
              <a:ext cx="198293" cy="7648"/>
            </a:xfrm>
            <a:prstGeom prst="line">
              <a:avLst/>
            </a:prstGeom>
            <a:noFill/>
            <a:ln w="38100">
              <a:solidFill>
                <a:srgbClr val="17375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2492754" y="4293096"/>
            <a:ext cx="2977097" cy="523220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диэтиловый</a:t>
            </a:r>
            <a:r>
              <a:rPr lang="ru-RU" sz="2800" b="1" dirty="0" smtClean="0">
                <a:solidFill>
                  <a:srgbClr val="FF0000"/>
                </a:solidFill>
              </a:rPr>
              <a:t> эфир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1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162608"/>
              </p:ext>
            </p:extLst>
          </p:nvPr>
        </p:nvGraphicFramePr>
        <p:xfrm>
          <a:off x="367650" y="3429000"/>
          <a:ext cx="167957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3" imgW="622080" imgH="203040" progId="Equation.3">
                  <p:embed/>
                </p:oleObj>
              </mc:Choice>
              <mc:Fallback>
                <p:oleObj name="Формула" r:id="rId3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50" y="3429000"/>
                        <a:ext cx="167957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058228"/>
              </p:ext>
            </p:extLst>
          </p:nvPr>
        </p:nvGraphicFramePr>
        <p:xfrm>
          <a:off x="6773064" y="1942300"/>
          <a:ext cx="1679575" cy="547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5" imgW="622080" imgH="203040" progId="Equation.3">
                  <p:embed/>
                </p:oleObj>
              </mc:Choice>
              <mc:Fallback>
                <p:oleObj name="Формула" r:id="rId5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064" y="1942300"/>
                        <a:ext cx="1679575" cy="5473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1251114" y="2636912"/>
            <a:ext cx="1228478" cy="523220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этанол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714947" y="2636912"/>
            <a:ext cx="1228478" cy="523220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этанол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60470" y="3517492"/>
            <a:ext cx="2266137" cy="523220"/>
          </a:xfrm>
          <a:prstGeom prst="rect">
            <a:avLst/>
          </a:prstGeom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+ Н</a:t>
            </a:r>
            <a:r>
              <a:rPr lang="ru-RU" sz="2000" dirty="0" smtClean="0"/>
              <a:t>2</a:t>
            </a:r>
            <a:r>
              <a:rPr lang="ru-RU" sz="2800" dirty="0" smtClean="0"/>
              <a:t>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779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5" grpId="0" animBg="1"/>
      <p:bldP spid="46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 noGrp="1"/>
          </p:cNvSpPr>
          <p:nvPr>
            <p:ph type="title" sz="quarter"/>
          </p:nvPr>
        </p:nvSpPr>
        <p:spPr>
          <a:xfrm>
            <a:off x="454643" y="764704"/>
            <a:ext cx="8229600" cy="15750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bg1"/>
                </a:solidFill>
              </a:rPr>
              <a:t>Внутримолекулярная дегидратация предельных одноатомных спиртов 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789312"/>
            <a:ext cx="1228478" cy="523220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этанол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043" y="2634095"/>
            <a:ext cx="16764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059779" y="2496924"/>
            <a:ext cx="607859" cy="1107996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6600" b="1" dirty="0">
                <a:solidFill>
                  <a:srgbClr val="FF0000"/>
                </a:solidFill>
                <a:latin typeface="Times New Roman"/>
              </a:rPr>
              <a:t>?</a:t>
            </a:r>
            <a:endParaRPr lang="ru-RU" sz="6600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07967" y="4437112"/>
            <a:ext cx="2440513" cy="1015663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Times New Roman"/>
                <a:ea typeface="Times New Roman"/>
              </a:rPr>
              <a:t>t</a:t>
            </a:r>
            <a:r>
              <a:rPr lang="en-US" sz="6000" b="1" baseline="30000" dirty="0">
                <a:solidFill>
                  <a:srgbClr val="FF0000"/>
                </a:solidFill>
                <a:latin typeface="Times New Roman"/>
                <a:ea typeface="Times New Roman"/>
              </a:rPr>
              <a:t>0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51920" y="4373588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>
                <a:solidFill>
                  <a:srgbClr val="FF0000"/>
                </a:solidFill>
                <a:latin typeface="Times New Roman"/>
              </a:rPr>
              <a:t>?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50102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-65305" y="119570"/>
            <a:ext cx="5845038" cy="3135932"/>
            <a:chOff x="1380961" y="869926"/>
            <a:chExt cx="7034923" cy="3544575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5406099" y="925849"/>
              <a:ext cx="3009785" cy="3488652"/>
              <a:chOff x="4585674" y="982584"/>
              <a:chExt cx="3009785" cy="3488652"/>
            </a:xfrm>
          </p:grpSpPr>
          <p:sp>
            <p:nvSpPr>
              <p:cNvPr id="878599" name="Line 7"/>
              <p:cNvSpPr>
                <a:spLocks noChangeShapeType="1"/>
              </p:cNvSpPr>
              <p:nvPr/>
            </p:nvSpPr>
            <p:spPr bwMode="auto">
              <a:xfrm>
                <a:off x="4585674" y="2594560"/>
                <a:ext cx="584200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3" name="Группа 12"/>
              <p:cNvGrpSpPr/>
              <p:nvPr/>
            </p:nvGrpSpPr>
            <p:grpSpPr>
              <a:xfrm>
                <a:off x="5169874" y="982584"/>
                <a:ext cx="2425585" cy="3488652"/>
                <a:chOff x="5225400" y="1321031"/>
                <a:chExt cx="2425585" cy="3488652"/>
              </a:xfrm>
            </p:grpSpPr>
            <p:sp>
              <p:nvSpPr>
                <p:cNvPr id="878651" name="Line 59"/>
                <p:cNvSpPr>
                  <a:spLocks noChangeShapeType="1"/>
                </p:cNvSpPr>
                <p:nvPr/>
              </p:nvSpPr>
              <p:spPr bwMode="auto">
                <a:xfrm>
                  <a:off x="6311250" y="2899205"/>
                  <a:ext cx="393279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" name="Овал 1"/>
                <p:cNvSpPr/>
                <p:nvPr/>
              </p:nvSpPr>
              <p:spPr>
                <a:xfrm>
                  <a:off x="5421167" y="1321031"/>
                  <a:ext cx="694878" cy="684634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b="1" dirty="0" smtClean="0">
                      <a:solidFill>
                        <a:srgbClr val="FF0000"/>
                      </a:solidFill>
                      <a:latin typeface="Arial Black" pitchFamily="34" charset="0"/>
                    </a:rPr>
                    <a:t>Н</a:t>
                  </a:r>
                  <a:endParaRPr lang="ru-RU" sz="2800" b="1" dirty="0">
                    <a:solidFill>
                      <a:srgbClr val="FF0000"/>
                    </a:solidFill>
                    <a:latin typeface="Arial Black" pitchFamily="34" charset="0"/>
                  </a:endParaRPr>
                </a:p>
              </p:txBody>
            </p: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25400" y="2424399"/>
                  <a:ext cx="1085850" cy="1322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8" name="Picture 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65135" y="2487393"/>
                  <a:ext cx="1085850" cy="96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6" name="Picture 1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33236" y="2005665"/>
                  <a:ext cx="63151" cy="4366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7" name="Picture 1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84842" y="3528756"/>
                  <a:ext cx="55563" cy="384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16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37754" y="3846070"/>
                  <a:ext cx="1085850" cy="96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grpSp>
          <p:nvGrpSpPr>
            <p:cNvPr id="6" name="Группа 5"/>
            <p:cNvGrpSpPr/>
            <p:nvPr/>
          </p:nvGrpSpPr>
          <p:grpSpPr>
            <a:xfrm>
              <a:off x="3672586" y="2033957"/>
              <a:ext cx="2356020" cy="1080120"/>
              <a:chOff x="3904813" y="4941168"/>
              <a:chExt cx="2356020" cy="1080120"/>
            </a:xfrm>
          </p:grpSpPr>
          <p:sp>
            <p:nvSpPr>
              <p:cNvPr id="28" name="Овал 27"/>
              <p:cNvSpPr/>
              <p:nvPr/>
            </p:nvSpPr>
            <p:spPr>
              <a:xfrm>
                <a:off x="4504122" y="4941168"/>
                <a:ext cx="1160106" cy="1080120"/>
              </a:xfrm>
              <a:prstGeom prst="ellipse">
                <a:avLst/>
              </a:prstGeom>
              <a:solidFill>
                <a:srgbClr val="0069B8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 smtClean="0">
                    <a:solidFill>
                      <a:srgbClr val="FF0000"/>
                    </a:solidFill>
                  </a:rPr>
                  <a:t>O</a:t>
                </a:r>
                <a:endParaRPr lang="ru-RU" sz="4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Line 7"/>
              <p:cNvSpPr>
                <a:spLocks noChangeShapeType="1"/>
              </p:cNvSpPr>
              <p:nvPr/>
            </p:nvSpPr>
            <p:spPr bwMode="auto">
              <a:xfrm>
                <a:off x="3904813" y="5481228"/>
                <a:ext cx="584200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Line 7"/>
              <p:cNvSpPr>
                <a:spLocks noChangeShapeType="1"/>
              </p:cNvSpPr>
              <p:nvPr/>
            </p:nvSpPr>
            <p:spPr bwMode="auto">
              <a:xfrm>
                <a:off x="5676633" y="5473782"/>
                <a:ext cx="584200" cy="0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" name="Группа 3"/>
            <p:cNvGrpSpPr/>
            <p:nvPr/>
          </p:nvGrpSpPr>
          <p:grpSpPr>
            <a:xfrm>
              <a:off x="1380961" y="869926"/>
              <a:ext cx="2852627" cy="3496468"/>
              <a:chOff x="2416104" y="921941"/>
              <a:chExt cx="2852627" cy="3496468"/>
            </a:xfrm>
          </p:grpSpPr>
          <p:grpSp>
            <p:nvGrpSpPr>
              <p:cNvPr id="12" name="Группа 11"/>
              <p:cNvGrpSpPr/>
              <p:nvPr/>
            </p:nvGrpSpPr>
            <p:grpSpPr>
              <a:xfrm>
                <a:off x="2416104" y="921941"/>
                <a:ext cx="2322547" cy="3496468"/>
                <a:chOff x="2445870" y="1286606"/>
                <a:chExt cx="2322547" cy="3496468"/>
              </a:xfrm>
            </p:grpSpPr>
            <p:pic>
              <p:nvPicPr>
                <p:cNvPr id="84" name="Picture 16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1645" y="3819461"/>
                  <a:ext cx="1085850" cy="96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78646" name="Picture 54" descr="carbon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51645" y="2496533"/>
                  <a:ext cx="1081087" cy="132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31" name="Picture 7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82567" y="1286606"/>
                  <a:ext cx="1085850" cy="96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2" name="Picture 8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45870" y="2527285"/>
                  <a:ext cx="1085850" cy="96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5" name="Picture 11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128034" y="2063660"/>
                  <a:ext cx="45719" cy="384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8" name="Picture 1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22173" y="3528756"/>
                  <a:ext cx="55563" cy="384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0" name="Line 59"/>
                <p:cNvSpPr>
                  <a:spLocks noChangeShapeType="1"/>
                </p:cNvSpPr>
                <p:nvPr/>
              </p:nvSpPr>
              <p:spPr bwMode="auto">
                <a:xfrm>
                  <a:off x="3239931" y="2926319"/>
                  <a:ext cx="393279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7" name="Line 7"/>
              <p:cNvSpPr>
                <a:spLocks noChangeShapeType="1"/>
              </p:cNvSpPr>
              <p:nvPr/>
            </p:nvSpPr>
            <p:spPr bwMode="auto">
              <a:xfrm>
                <a:off x="4684531" y="2604954"/>
                <a:ext cx="584200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1" name="Группа 30"/>
          <p:cNvGrpSpPr/>
          <p:nvPr/>
        </p:nvGrpSpPr>
        <p:grpSpPr>
          <a:xfrm>
            <a:off x="4746914" y="3280165"/>
            <a:ext cx="4303730" cy="3461203"/>
            <a:chOff x="2414948" y="856781"/>
            <a:chExt cx="5205115" cy="4496203"/>
          </a:xfrm>
        </p:grpSpPr>
        <p:pic>
          <p:nvPicPr>
            <p:cNvPr id="32" name="Picture 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645" y="3415926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4" name="Группа 33"/>
            <p:cNvGrpSpPr/>
            <p:nvPr/>
          </p:nvGrpSpPr>
          <p:grpSpPr>
            <a:xfrm>
              <a:off x="2414948" y="856781"/>
              <a:ext cx="5205115" cy="2626325"/>
              <a:chOff x="2414948" y="856781"/>
              <a:chExt cx="5205115" cy="2626325"/>
            </a:xfrm>
          </p:grpSpPr>
          <p:grpSp>
            <p:nvGrpSpPr>
              <p:cNvPr id="41" name="Группа 40"/>
              <p:cNvGrpSpPr/>
              <p:nvPr/>
            </p:nvGrpSpPr>
            <p:grpSpPr>
              <a:xfrm>
                <a:off x="2414948" y="856781"/>
                <a:ext cx="5205115" cy="2626325"/>
                <a:chOff x="1676871" y="318343"/>
                <a:chExt cx="5205115" cy="2626325"/>
              </a:xfrm>
            </p:grpSpPr>
            <p:sp>
              <p:nvSpPr>
                <p:cNvPr id="43" name="Line 59"/>
                <p:cNvSpPr>
                  <a:spLocks noChangeShapeType="1"/>
                </p:cNvSpPr>
                <p:nvPr/>
              </p:nvSpPr>
              <p:spPr bwMode="auto">
                <a:xfrm>
                  <a:off x="5542251" y="1930942"/>
                  <a:ext cx="393279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4" name="Овал 43"/>
                <p:cNvSpPr/>
                <p:nvPr/>
              </p:nvSpPr>
              <p:spPr>
                <a:xfrm>
                  <a:off x="4652168" y="352768"/>
                  <a:ext cx="694878" cy="684634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b="1" dirty="0" smtClean="0">
                      <a:solidFill>
                        <a:srgbClr val="FF0000"/>
                      </a:solidFill>
                      <a:latin typeface="Arial Black" pitchFamily="34" charset="0"/>
                    </a:rPr>
                    <a:t>Н</a:t>
                  </a:r>
                  <a:endParaRPr lang="ru-RU" sz="2800" b="1" dirty="0">
                    <a:solidFill>
                      <a:srgbClr val="FF0000"/>
                    </a:solidFill>
                    <a:latin typeface="Arial Black" pitchFamily="34" charset="0"/>
                  </a:endParaRPr>
                </a:p>
              </p:txBody>
            </p:sp>
            <p:grpSp>
              <p:nvGrpSpPr>
                <p:cNvPr id="45" name="Группа 44"/>
                <p:cNvGrpSpPr/>
                <p:nvPr/>
              </p:nvGrpSpPr>
              <p:grpSpPr>
                <a:xfrm>
                  <a:off x="2864211" y="1456136"/>
                  <a:ext cx="2678040" cy="1322387"/>
                  <a:chOff x="2979810" y="540581"/>
                  <a:chExt cx="2678040" cy="1322387"/>
                </a:xfrm>
              </p:grpSpPr>
              <p:sp>
                <p:nvSpPr>
                  <p:cNvPr id="53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987800" y="1052513"/>
                    <a:ext cx="584200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000" b="1">
                      <a:solidFill>
                        <a:srgbClr val="80008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pic>
                <p:nvPicPr>
                  <p:cNvPr id="54" name="Picture 54" descr="carbon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79810" y="542168"/>
                    <a:ext cx="1081087" cy="13208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55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2000" y="540581"/>
                    <a:ext cx="1085850" cy="132238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46" name="Picture 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96136" y="1519130"/>
                  <a:ext cx="1085850" cy="96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7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13568" y="318343"/>
                  <a:ext cx="1085850" cy="96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8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76871" y="1559022"/>
                  <a:ext cx="1085850" cy="96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11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3359035" y="1095397"/>
                  <a:ext cx="45719" cy="384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0" name="Picture 1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64237" y="1037402"/>
                  <a:ext cx="63151" cy="4366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" name="Picture 1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15843" y="2560493"/>
                  <a:ext cx="55563" cy="384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" name="Picture 1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53174" y="2560493"/>
                  <a:ext cx="55563" cy="384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42" name="Line 59"/>
              <p:cNvSpPr>
                <a:spLocks noChangeShapeType="1"/>
              </p:cNvSpPr>
              <p:nvPr/>
            </p:nvSpPr>
            <p:spPr bwMode="auto">
              <a:xfrm>
                <a:off x="3209009" y="2530919"/>
                <a:ext cx="393279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5" name="Овал 34"/>
            <p:cNvSpPr/>
            <p:nvPr/>
          </p:nvSpPr>
          <p:spPr>
            <a:xfrm>
              <a:off x="5157631" y="3497526"/>
              <a:ext cx="1160106" cy="108012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4800" dirty="0" smtClean="0">
                  <a:solidFill>
                    <a:srgbClr val="0069B8"/>
                  </a:solidFill>
                </a:rPr>
                <a:t>С</a:t>
              </a:r>
              <a:r>
                <a:rPr lang="en-US" sz="4800" b="1" dirty="0" smtClean="0">
                  <a:solidFill>
                    <a:srgbClr val="0069B8"/>
                  </a:solidFill>
                </a:rPr>
                <a:t>l</a:t>
              </a:r>
              <a:endParaRPr lang="ru-RU" sz="4800" b="1" dirty="0">
                <a:solidFill>
                  <a:srgbClr val="0069B8"/>
                </a:solidFill>
              </a:endParaRPr>
            </a:p>
          </p:txBody>
        </p:sp>
        <p:grpSp>
          <p:nvGrpSpPr>
            <p:cNvPr id="38" name="Группа 37"/>
            <p:cNvGrpSpPr/>
            <p:nvPr/>
          </p:nvGrpSpPr>
          <p:grpSpPr>
            <a:xfrm>
              <a:off x="5139798" y="3497526"/>
              <a:ext cx="1283806" cy="1855458"/>
              <a:chOff x="6917495" y="5007394"/>
              <a:chExt cx="1283806" cy="1855458"/>
            </a:xfrm>
          </p:grpSpPr>
          <p:sp>
            <p:nvSpPr>
              <p:cNvPr id="39" name="Овал 38"/>
              <p:cNvSpPr/>
              <p:nvPr/>
            </p:nvSpPr>
            <p:spPr>
              <a:xfrm>
                <a:off x="6917495" y="5007394"/>
                <a:ext cx="1160106" cy="1080120"/>
              </a:xfrm>
              <a:prstGeom prst="ellipse">
                <a:avLst/>
              </a:prstGeom>
              <a:solidFill>
                <a:srgbClr val="0069B8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 smtClean="0">
                    <a:solidFill>
                      <a:srgbClr val="FF0000"/>
                    </a:solidFill>
                  </a:rPr>
                  <a:t>O</a:t>
                </a:r>
                <a:endParaRPr lang="ru-RU" sz="4800" b="1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40" name="Picture 1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5451" y="5899239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78" name="Прямоугольник 77"/>
          <p:cNvSpPr/>
          <p:nvPr/>
        </p:nvSpPr>
        <p:spPr>
          <a:xfrm>
            <a:off x="1723167" y="3172120"/>
            <a:ext cx="2943434" cy="923330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изомеры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623314" y="187405"/>
            <a:ext cx="3482748" cy="1138773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       С</a:t>
            </a:r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</a:rPr>
              <a:t>Н</a:t>
            </a:r>
            <a:r>
              <a:rPr lang="ru-RU" sz="2800" b="1" dirty="0" smtClean="0">
                <a:solidFill>
                  <a:srgbClr val="FF0000"/>
                </a:solidFill>
              </a:rPr>
              <a:t>6</a:t>
            </a:r>
            <a:r>
              <a:rPr lang="ru-RU" sz="4000" b="1" dirty="0" smtClean="0">
                <a:solidFill>
                  <a:srgbClr val="FF0000"/>
                </a:solidFill>
              </a:rPr>
              <a:t>О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(</a:t>
            </a:r>
            <a:r>
              <a:rPr lang="ru-RU" sz="2800" b="1" dirty="0" err="1" smtClean="0">
                <a:solidFill>
                  <a:srgbClr val="FF0000"/>
                </a:solidFill>
              </a:rPr>
              <a:t>диметиловый</a:t>
            </a:r>
            <a:r>
              <a:rPr lang="ru-RU" sz="2800" b="1" dirty="0" smtClean="0">
                <a:solidFill>
                  <a:srgbClr val="FF0000"/>
                </a:solidFill>
              </a:rPr>
              <a:t> эфир)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-51643" y="3368674"/>
            <a:ext cx="5810556" cy="707886"/>
          </a:xfrm>
          <a:prstGeom prst="rect">
            <a:avLst/>
          </a:prstGeom>
          <a:solidFill>
            <a:srgbClr val="FF00FF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межклассовая изомерия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22847" y="4417710"/>
            <a:ext cx="4181209" cy="1138773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        С</a:t>
            </a:r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</a:rPr>
              <a:t>Н</a:t>
            </a:r>
            <a:r>
              <a:rPr lang="ru-RU" sz="2800" b="1" dirty="0" smtClean="0">
                <a:solidFill>
                  <a:srgbClr val="FF0000"/>
                </a:solidFill>
              </a:rPr>
              <a:t>6</a:t>
            </a:r>
            <a:r>
              <a:rPr lang="ru-RU" sz="4000" b="1" dirty="0" smtClean="0">
                <a:solidFill>
                  <a:srgbClr val="FF0000"/>
                </a:solidFill>
              </a:rPr>
              <a:t>О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(этанол =этиловый спирт)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8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645" y="3415926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2414948" y="856781"/>
            <a:ext cx="3865380" cy="2626325"/>
            <a:chOff x="1676871" y="318343"/>
            <a:chExt cx="3865380" cy="2626325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864211" y="1456136"/>
              <a:ext cx="2678040" cy="1322387"/>
              <a:chOff x="2979810" y="540581"/>
              <a:chExt cx="2678040" cy="1322387"/>
            </a:xfrm>
          </p:grpSpPr>
          <p:sp>
            <p:nvSpPr>
              <p:cNvPr id="878599" name="Line 7"/>
              <p:cNvSpPr>
                <a:spLocks noChangeShapeType="1"/>
              </p:cNvSpPr>
              <p:nvPr/>
            </p:nvSpPr>
            <p:spPr bwMode="auto">
              <a:xfrm>
                <a:off x="3987800" y="1052513"/>
                <a:ext cx="584200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878646" name="Picture 54" descr="carbo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9810" y="542168"/>
                <a:ext cx="1081087" cy="1320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540581"/>
                <a:ext cx="1085850" cy="1322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3568" y="318343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871" y="1559022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59035" y="1095397"/>
              <a:ext cx="45719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3174" y="2560493"/>
              <a:ext cx="55563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209009" y="2530919"/>
            <a:ext cx="393279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407" y="2097459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474" y="3415925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920" y="3098931"/>
            <a:ext cx="555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Line 59"/>
          <p:cNvSpPr>
            <a:spLocks noChangeShapeType="1"/>
          </p:cNvSpPr>
          <p:nvPr/>
        </p:nvSpPr>
        <p:spPr bwMode="auto">
          <a:xfrm>
            <a:off x="6280328" y="2469380"/>
            <a:ext cx="393279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159233" y="1966446"/>
            <a:ext cx="1506392" cy="1080120"/>
            <a:chOff x="7121070" y="6196229"/>
            <a:chExt cx="1506392" cy="1080120"/>
          </a:xfrm>
        </p:grpSpPr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7135287" y="6724533"/>
              <a:ext cx="38756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7121070" y="6844301"/>
              <a:ext cx="34628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Овал 33"/>
            <p:cNvSpPr/>
            <p:nvPr/>
          </p:nvSpPr>
          <p:spPr>
            <a:xfrm>
              <a:off x="7467356" y="6196229"/>
              <a:ext cx="1160106" cy="1080120"/>
            </a:xfrm>
            <a:prstGeom prst="ellipse">
              <a:avLst/>
            </a:prstGeom>
            <a:solidFill>
              <a:srgbClr val="0069B8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rgbClr val="FF0000"/>
                  </a:solidFill>
                </a:rPr>
                <a:t>O</a:t>
              </a:r>
              <a:endParaRPr lang="ru-RU" sz="4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Овал 34"/>
          <p:cNvSpPr/>
          <p:nvPr/>
        </p:nvSpPr>
        <p:spPr>
          <a:xfrm>
            <a:off x="5390245" y="891206"/>
            <a:ext cx="694878" cy="6846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Arial Black" pitchFamily="34" charset="0"/>
              </a:rPr>
              <a:t>Н</a:t>
            </a:r>
          </a:p>
        </p:txBody>
      </p:sp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769" y="1581369"/>
            <a:ext cx="63151" cy="43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3397442" y="4803249"/>
            <a:ext cx="2277162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альдегид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651645" y="5667345"/>
            <a:ext cx="1916871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этаналь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7" name="Line 59"/>
          <p:cNvSpPr>
            <a:spLocks noChangeShapeType="1"/>
          </p:cNvSpPr>
          <p:nvPr/>
        </p:nvSpPr>
        <p:spPr bwMode="auto">
          <a:xfrm>
            <a:off x="6280328" y="2610294"/>
            <a:ext cx="393279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58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6" grpId="0" animBg="1"/>
      <p:bldP spid="38" grpId="0" animBg="1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645" y="3415926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2414948" y="856781"/>
            <a:ext cx="3865380" cy="2626325"/>
            <a:chOff x="1676871" y="318343"/>
            <a:chExt cx="3865380" cy="2626325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864211" y="1456136"/>
              <a:ext cx="2678040" cy="1322387"/>
              <a:chOff x="2979810" y="540581"/>
              <a:chExt cx="2678040" cy="1322387"/>
            </a:xfrm>
          </p:grpSpPr>
          <p:sp>
            <p:nvSpPr>
              <p:cNvPr id="878599" name="Line 7"/>
              <p:cNvSpPr>
                <a:spLocks noChangeShapeType="1"/>
              </p:cNvSpPr>
              <p:nvPr/>
            </p:nvSpPr>
            <p:spPr bwMode="auto">
              <a:xfrm>
                <a:off x="3987800" y="1052513"/>
                <a:ext cx="584200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878646" name="Picture 54" descr="carbo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9810" y="542168"/>
                <a:ext cx="1081087" cy="1320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540581"/>
                <a:ext cx="1085850" cy="1322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3568" y="318343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871" y="1559022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59035" y="1095397"/>
              <a:ext cx="45719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3174" y="2560493"/>
              <a:ext cx="55563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209009" y="2530919"/>
            <a:ext cx="393279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407" y="2097459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987" y="3415925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920" y="3098931"/>
            <a:ext cx="555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Line 59"/>
          <p:cNvSpPr>
            <a:spLocks noChangeShapeType="1"/>
          </p:cNvSpPr>
          <p:nvPr/>
        </p:nvSpPr>
        <p:spPr bwMode="auto">
          <a:xfrm>
            <a:off x="6280328" y="2469380"/>
            <a:ext cx="393279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266695" y="1917874"/>
            <a:ext cx="1506392" cy="1080120"/>
            <a:chOff x="7121070" y="6196229"/>
            <a:chExt cx="1506392" cy="1080120"/>
          </a:xfrm>
        </p:grpSpPr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7121071" y="6674578"/>
              <a:ext cx="38756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7121070" y="6844301"/>
              <a:ext cx="34628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Овал 33"/>
            <p:cNvSpPr/>
            <p:nvPr/>
          </p:nvSpPr>
          <p:spPr>
            <a:xfrm>
              <a:off x="7467356" y="6196229"/>
              <a:ext cx="1160106" cy="1080120"/>
            </a:xfrm>
            <a:prstGeom prst="ellipse">
              <a:avLst/>
            </a:prstGeom>
            <a:solidFill>
              <a:srgbClr val="0069B8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rgbClr val="FF0000"/>
                  </a:solidFill>
                </a:rPr>
                <a:t>O</a:t>
              </a:r>
              <a:endParaRPr lang="ru-RU" sz="4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Овал 34"/>
          <p:cNvSpPr/>
          <p:nvPr/>
        </p:nvSpPr>
        <p:spPr>
          <a:xfrm>
            <a:off x="5390245" y="891206"/>
            <a:ext cx="694878" cy="6846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Arial Black" pitchFamily="34" charset="0"/>
              </a:rPr>
              <a:t>Н</a:t>
            </a:r>
          </a:p>
        </p:txBody>
      </p:sp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14" y="1575840"/>
            <a:ext cx="63151" cy="43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Группа 25"/>
          <p:cNvGrpSpPr/>
          <p:nvPr/>
        </p:nvGrpSpPr>
        <p:grpSpPr>
          <a:xfrm>
            <a:off x="5198879" y="3445750"/>
            <a:ext cx="1283806" cy="1855458"/>
            <a:chOff x="6917495" y="5007394"/>
            <a:chExt cx="1283806" cy="1855458"/>
          </a:xfrm>
        </p:grpSpPr>
        <p:sp>
          <p:nvSpPr>
            <p:cNvPr id="37" name="Овал 36"/>
            <p:cNvSpPr/>
            <p:nvPr/>
          </p:nvSpPr>
          <p:spPr>
            <a:xfrm>
              <a:off x="6917495" y="5007394"/>
              <a:ext cx="1160106" cy="1080120"/>
            </a:xfrm>
            <a:prstGeom prst="ellipse">
              <a:avLst/>
            </a:prstGeom>
            <a:solidFill>
              <a:srgbClr val="0069B8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rgbClr val="FF0000"/>
                  </a:solidFill>
                </a:rPr>
                <a:t>O</a:t>
              </a:r>
              <a:endParaRPr lang="ru-RU" sz="4800" b="1" dirty="0">
                <a:solidFill>
                  <a:srgbClr val="FF0000"/>
                </a:solidFill>
              </a:endParaRPr>
            </a:p>
          </p:txBody>
        </p:sp>
        <p:pic>
          <p:nvPicPr>
            <p:cNvPr id="38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5451" y="5899239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9" name="Прямоугольник 38"/>
          <p:cNvSpPr/>
          <p:nvPr/>
        </p:nvSpPr>
        <p:spPr>
          <a:xfrm>
            <a:off x="184150" y="5517232"/>
            <a:ext cx="8463022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Карбоновая кислота </a:t>
            </a:r>
            <a:r>
              <a:rPr lang="ru-RU" sz="3200" b="1" dirty="0" smtClean="0">
                <a:solidFill>
                  <a:srgbClr val="FF0000"/>
                </a:solidFill>
              </a:rPr>
              <a:t>(</a:t>
            </a:r>
            <a:r>
              <a:rPr lang="ru-RU" sz="3200" b="1" dirty="0" err="1" smtClean="0">
                <a:solidFill>
                  <a:srgbClr val="FF0000"/>
                </a:solidFill>
              </a:rPr>
              <a:t>этановая</a:t>
            </a:r>
            <a:r>
              <a:rPr lang="ru-RU" sz="3200" b="1" dirty="0" smtClean="0">
                <a:solidFill>
                  <a:srgbClr val="FF0000"/>
                </a:solidFill>
              </a:rPr>
              <a:t>=уксусная)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1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403648" y="1266875"/>
            <a:ext cx="6660277" cy="3540026"/>
            <a:chOff x="1408775" y="959151"/>
            <a:chExt cx="6660277" cy="354002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408775" y="959151"/>
              <a:ext cx="6660277" cy="3452497"/>
              <a:chOff x="221709" y="301075"/>
              <a:chExt cx="6660277" cy="3452497"/>
            </a:xfrm>
          </p:grpSpPr>
          <p:sp>
            <p:nvSpPr>
              <p:cNvPr id="878596" name="Line 4"/>
              <p:cNvSpPr>
                <a:spLocks noChangeShapeType="1"/>
              </p:cNvSpPr>
              <p:nvPr/>
            </p:nvSpPr>
            <p:spPr bwMode="auto">
              <a:xfrm>
                <a:off x="1042989" y="1937509"/>
                <a:ext cx="348206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8650" name="Line 58"/>
              <p:cNvSpPr>
                <a:spLocks noChangeShapeType="1"/>
              </p:cNvSpPr>
              <p:nvPr/>
            </p:nvSpPr>
            <p:spPr bwMode="auto">
              <a:xfrm>
                <a:off x="1869281" y="1080533"/>
                <a:ext cx="0" cy="37517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8651" name="Line 59"/>
              <p:cNvSpPr>
                <a:spLocks noChangeShapeType="1"/>
              </p:cNvSpPr>
              <p:nvPr/>
            </p:nvSpPr>
            <p:spPr bwMode="auto">
              <a:xfrm>
                <a:off x="5542251" y="1930942"/>
                <a:ext cx="393279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" name="Овал 1"/>
              <p:cNvSpPr/>
              <p:nvPr/>
            </p:nvSpPr>
            <p:spPr>
              <a:xfrm>
                <a:off x="4652168" y="352768"/>
                <a:ext cx="694878" cy="68463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600" b="1" dirty="0">
                    <a:solidFill>
                      <a:srgbClr val="FF0000"/>
                    </a:solidFill>
                    <a:latin typeface="Arial Black" pitchFamily="34" charset="0"/>
                  </a:rPr>
                  <a:t>Н</a:t>
                </a:r>
              </a:p>
            </p:txBody>
          </p:sp>
          <p:grpSp>
            <p:nvGrpSpPr>
              <p:cNvPr id="4" name="Группа 3"/>
              <p:cNvGrpSpPr/>
              <p:nvPr/>
            </p:nvGrpSpPr>
            <p:grpSpPr>
              <a:xfrm>
                <a:off x="1364891" y="1455704"/>
                <a:ext cx="4177360" cy="1322819"/>
                <a:chOff x="1480490" y="540149"/>
                <a:chExt cx="4177360" cy="1322819"/>
              </a:xfrm>
            </p:grpSpPr>
            <p:pic>
              <p:nvPicPr>
                <p:cNvPr id="15362" name="Picture 2" descr="carbon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80490" y="540149"/>
                  <a:ext cx="1081087" cy="132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78597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566844" y="1052513"/>
                  <a:ext cx="503238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78599" name="Line 7"/>
                <p:cNvSpPr>
                  <a:spLocks noChangeShapeType="1"/>
                </p:cNvSpPr>
                <p:nvPr/>
              </p:nvSpPr>
              <p:spPr bwMode="auto">
                <a:xfrm>
                  <a:off x="3987800" y="1052513"/>
                  <a:ext cx="584200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878646" name="Picture 54" descr="carbon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9810" y="542168"/>
                  <a:ext cx="1081087" cy="132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540581"/>
                  <a:ext cx="1085850" cy="1322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6136" y="1519130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709" y="1486261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84702" y="301075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3568" y="318343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4546" y="2789959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5" name="Picture 1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59035" y="1095397"/>
                <a:ext cx="45719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4237" y="1037402"/>
                <a:ext cx="63151" cy="436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15843" y="256049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8" name="Picture 1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3174" y="256049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9" name="Picture 1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9871" y="249331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547" y="3535564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84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303" y="3843288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79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526801" y="241144"/>
            <a:ext cx="3929521" cy="2537102"/>
            <a:chOff x="4038922" y="1190685"/>
            <a:chExt cx="5205115" cy="3553367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4038922" y="1190685"/>
              <a:ext cx="5205115" cy="2626325"/>
              <a:chOff x="1676871" y="318343"/>
              <a:chExt cx="5205115" cy="2626325"/>
            </a:xfrm>
          </p:grpSpPr>
          <p:sp>
            <p:nvSpPr>
              <p:cNvPr id="878651" name="Line 59"/>
              <p:cNvSpPr>
                <a:spLocks noChangeShapeType="1"/>
              </p:cNvSpPr>
              <p:nvPr/>
            </p:nvSpPr>
            <p:spPr bwMode="auto">
              <a:xfrm>
                <a:off x="5542251" y="1930942"/>
                <a:ext cx="393279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" name="Овал 1"/>
              <p:cNvSpPr/>
              <p:nvPr/>
            </p:nvSpPr>
            <p:spPr>
              <a:xfrm>
                <a:off x="4652168" y="352768"/>
                <a:ext cx="694878" cy="68463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Н</a:t>
                </a:r>
                <a:endParaRPr lang="ru-RU" sz="2400" b="1" dirty="0">
                  <a:solidFill>
                    <a:srgbClr val="FF0000"/>
                  </a:solidFill>
                  <a:latin typeface="Arial Black" pitchFamily="34" charset="0"/>
                </a:endParaRPr>
              </a:p>
            </p:txBody>
          </p:sp>
          <p:grpSp>
            <p:nvGrpSpPr>
              <p:cNvPr id="4" name="Группа 3"/>
              <p:cNvGrpSpPr/>
              <p:nvPr/>
            </p:nvGrpSpPr>
            <p:grpSpPr>
              <a:xfrm>
                <a:off x="2864211" y="1456136"/>
                <a:ext cx="2678040" cy="1322387"/>
                <a:chOff x="2979810" y="540581"/>
                <a:chExt cx="2678040" cy="1322387"/>
              </a:xfrm>
            </p:grpSpPr>
            <p:sp>
              <p:nvSpPr>
                <p:cNvPr id="878599" name="Line 7"/>
                <p:cNvSpPr>
                  <a:spLocks noChangeShapeType="1"/>
                </p:cNvSpPr>
                <p:nvPr/>
              </p:nvSpPr>
              <p:spPr bwMode="auto">
                <a:xfrm>
                  <a:off x="3987800" y="1052513"/>
                  <a:ext cx="584200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878646" name="Picture 54" descr="carbon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9810" y="542168"/>
                  <a:ext cx="1081087" cy="132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540581"/>
                  <a:ext cx="1085850" cy="1322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6136" y="1519130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3568" y="318343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871" y="1559022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5" name="Picture 1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59035" y="1095397"/>
                <a:ext cx="45719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4237" y="1037402"/>
                <a:ext cx="63151" cy="436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15843" y="256049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8" name="Picture 1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3174" y="256049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8" name="Группа 7"/>
            <p:cNvGrpSpPr/>
            <p:nvPr/>
          </p:nvGrpSpPr>
          <p:grpSpPr>
            <a:xfrm>
              <a:off x="4858381" y="2803284"/>
              <a:ext cx="3094042" cy="1940768"/>
              <a:chOff x="4934669" y="2805942"/>
              <a:chExt cx="3094042" cy="1940768"/>
            </a:xfrm>
          </p:grpSpPr>
          <p:pic>
            <p:nvPicPr>
              <p:cNvPr id="84" name="Picture 1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19552" y="3746138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0" name="Line 59"/>
              <p:cNvSpPr>
                <a:spLocks noChangeShapeType="1"/>
              </p:cNvSpPr>
              <p:nvPr/>
            </p:nvSpPr>
            <p:spPr bwMode="auto">
              <a:xfrm>
                <a:off x="4934669" y="2805942"/>
                <a:ext cx="393279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32" name="Picture 1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42861" y="3783097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5" name="Прямоугольник 24"/>
          <p:cNvSpPr/>
          <p:nvPr/>
        </p:nvSpPr>
        <p:spPr>
          <a:xfrm>
            <a:off x="870322" y="5085184"/>
            <a:ext cx="1709122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</a:rPr>
              <a:t>С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sz="4000" b="1" dirty="0" smtClean="0">
                <a:solidFill>
                  <a:srgbClr val="FF0000"/>
                </a:solidFill>
              </a:rPr>
              <a:t>H</a:t>
            </a:r>
            <a:r>
              <a:rPr lang="en-US" sz="2800" b="1" dirty="0" smtClean="0">
                <a:solidFill>
                  <a:srgbClr val="FF0000"/>
                </a:solidFill>
              </a:rPr>
              <a:t>2n+2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707905" y="3356992"/>
            <a:ext cx="4854004" cy="2716396"/>
            <a:chOff x="284613" y="447415"/>
            <a:chExt cx="3335039" cy="1789649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13" y="447415"/>
              <a:ext cx="3335039" cy="17823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0693" y="1755257"/>
              <a:ext cx="542925" cy="4818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5" name="Группа 54"/>
          <p:cNvGrpSpPr/>
          <p:nvPr/>
        </p:nvGrpSpPr>
        <p:grpSpPr>
          <a:xfrm>
            <a:off x="597697" y="246475"/>
            <a:ext cx="2835108" cy="2666837"/>
            <a:chOff x="92075" y="3036888"/>
            <a:chExt cx="3659859" cy="3504028"/>
          </a:xfrm>
        </p:grpSpPr>
        <p:pic>
          <p:nvPicPr>
            <p:cNvPr id="56" name="Picture 54" descr="carb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093" y="4149080"/>
              <a:ext cx="1081087" cy="132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089" y="5577303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6084" y="4327673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7671" y="3036888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2423943" y="4653136"/>
              <a:ext cx="393279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61" name="Pictur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75" y="4214860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944814" y="4653136"/>
              <a:ext cx="393279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Line 59"/>
            <p:cNvSpPr>
              <a:spLocks noChangeShapeType="1"/>
            </p:cNvSpPr>
            <p:nvPr/>
          </p:nvSpPr>
          <p:spPr bwMode="auto">
            <a:xfrm flipV="1">
              <a:off x="1870878" y="3789040"/>
              <a:ext cx="0" cy="38230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Line 59"/>
            <p:cNvSpPr>
              <a:spLocks noChangeShapeType="1"/>
            </p:cNvSpPr>
            <p:nvPr/>
          </p:nvSpPr>
          <p:spPr bwMode="auto">
            <a:xfrm flipV="1">
              <a:off x="1878636" y="5291285"/>
              <a:ext cx="0" cy="33335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1022721" y="3154956"/>
            <a:ext cx="2685183" cy="707886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гомологи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2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ru-RU" b="1" dirty="0" smtClean="0">
              <a:latin typeface="Arial" pitchFamily="34" charset="0"/>
            </a:endParaRPr>
          </a:p>
          <a:p>
            <a:pPr>
              <a:buFont typeface="Arial" pitchFamily="34" charset="0"/>
              <a:buNone/>
            </a:pPr>
            <a:endParaRPr lang="ru-RU" b="1" dirty="0" smtClean="0">
              <a:latin typeface="Arial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H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C         </a:t>
            </a:r>
            <a:r>
              <a:rPr lang="en-US" b="1" dirty="0" smtClean="0">
                <a:solidFill>
                  <a:srgbClr val="C0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err="1" smtClean="0"/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             </a:t>
            </a:r>
            <a:r>
              <a:rPr lang="en-US" b="1" dirty="0" err="1" smtClean="0">
                <a:solidFill>
                  <a:srgbClr val="6600CC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    H</a:t>
            </a: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4194037" y="3270942"/>
            <a:ext cx="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753785" y="3478161"/>
            <a:ext cx="671979" cy="5847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Arial" charset="0"/>
                <a:ea typeface="Microsoft YaHei" pitchFamily="34" charset="-122"/>
                <a:cs typeface="Arial" charset="0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ea typeface="Microsoft YaHei" pitchFamily="34" charset="-122"/>
                <a:cs typeface="Arial" charset="0"/>
              </a:rPr>
              <a:t>H</a:t>
            </a:r>
            <a:endParaRPr lang="ru-RU" sz="2000" b="1" dirty="0">
              <a:solidFill>
                <a:srgbClr val="FF0000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3786224" y="5751756"/>
            <a:ext cx="2793522" cy="646331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>
                <a:latin typeface="Arial" charset="0"/>
                <a:ea typeface="Microsoft YaHei" pitchFamily="34" charset="-122"/>
                <a:cs typeface="Arial" charset="0"/>
              </a:rPr>
              <a:t>396 </a:t>
            </a:r>
            <a:r>
              <a:rPr lang="ru-RU" sz="2800" b="1" dirty="0">
                <a:latin typeface="Arial" charset="0"/>
                <a:ea typeface="Microsoft YaHei" pitchFamily="34" charset="-122"/>
                <a:cs typeface="Arial" charset="0"/>
              </a:rPr>
              <a:t>кДж/моль</a:t>
            </a:r>
          </a:p>
        </p:txBody>
      </p: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5724128" y="4866560"/>
            <a:ext cx="2934265" cy="5847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6600CC"/>
                </a:solidFill>
                <a:latin typeface="Arial" charset="0"/>
                <a:ea typeface="Microsoft YaHei" pitchFamily="34" charset="-122"/>
                <a:cs typeface="Arial" charset="0"/>
              </a:rPr>
              <a:t>417 кДж/моль</a:t>
            </a:r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 flipH="1" flipV="1">
            <a:off x="4233068" y="3378891"/>
            <a:ext cx="1899834" cy="1346252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15371" name="Line 13"/>
          <p:cNvSpPr>
            <a:spLocks noChangeShapeType="1"/>
          </p:cNvSpPr>
          <p:nvPr/>
        </p:nvSpPr>
        <p:spPr bwMode="auto">
          <a:xfrm flipH="1" flipV="1">
            <a:off x="3225006" y="3372090"/>
            <a:ext cx="1305096" cy="221714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15372" name="Line 14"/>
          <p:cNvSpPr>
            <a:spLocks noChangeShapeType="1"/>
          </p:cNvSpPr>
          <p:nvPr/>
        </p:nvSpPr>
        <p:spPr bwMode="auto">
          <a:xfrm flipV="1">
            <a:off x="755576" y="3407875"/>
            <a:ext cx="1334198" cy="1707748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15373" name="Rectangle 9"/>
          <p:cNvSpPr>
            <a:spLocks noChangeArrowheads="1"/>
          </p:cNvSpPr>
          <p:nvPr/>
        </p:nvSpPr>
        <p:spPr bwMode="auto">
          <a:xfrm>
            <a:off x="182940" y="5155625"/>
            <a:ext cx="2934265" cy="5847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Arial" charset="0"/>
                <a:ea typeface="Microsoft YaHei" pitchFamily="34" charset="-122"/>
                <a:cs typeface="Arial" charset="0"/>
              </a:rPr>
              <a:t>376 кДж/моль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190008" y="3297379"/>
            <a:ext cx="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2190008" y="2655806"/>
            <a:ext cx="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4332080" y="3058050"/>
            <a:ext cx="198022" cy="833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3163167" y="2658611"/>
            <a:ext cx="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3188711" y="3264142"/>
            <a:ext cx="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4194037" y="2672107"/>
            <a:ext cx="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chemeClr val="bg2">
                <a:alpha val="39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30838" y="2195010"/>
            <a:ext cx="7922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CH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2830" y="3478160"/>
            <a:ext cx="444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H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95029" y="2171118"/>
            <a:ext cx="444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H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375190" y="3053884"/>
            <a:ext cx="576188" cy="83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349052" y="3078786"/>
            <a:ext cx="624144" cy="166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339381" y="3049719"/>
            <a:ext cx="626194" cy="166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010893" y="2195282"/>
            <a:ext cx="444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H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971861" y="3449444"/>
            <a:ext cx="444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9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403648" y="1266875"/>
            <a:ext cx="6660277" cy="3540026"/>
            <a:chOff x="1408775" y="959151"/>
            <a:chExt cx="6660277" cy="354002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408775" y="959151"/>
              <a:ext cx="6660277" cy="3452497"/>
              <a:chOff x="221709" y="301075"/>
              <a:chExt cx="6660277" cy="3452497"/>
            </a:xfrm>
          </p:grpSpPr>
          <p:sp>
            <p:nvSpPr>
              <p:cNvPr id="878596" name="Line 4"/>
              <p:cNvSpPr>
                <a:spLocks noChangeShapeType="1"/>
              </p:cNvSpPr>
              <p:nvPr/>
            </p:nvSpPr>
            <p:spPr bwMode="auto">
              <a:xfrm>
                <a:off x="1042989" y="1937509"/>
                <a:ext cx="348206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8650" name="Line 58"/>
              <p:cNvSpPr>
                <a:spLocks noChangeShapeType="1"/>
              </p:cNvSpPr>
              <p:nvPr/>
            </p:nvSpPr>
            <p:spPr bwMode="auto">
              <a:xfrm>
                <a:off x="1869281" y="1080533"/>
                <a:ext cx="0" cy="37517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8651" name="Line 59"/>
              <p:cNvSpPr>
                <a:spLocks noChangeShapeType="1"/>
              </p:cNvSpPr>
              <p:nvPr/>
            </p:nvSpPr>
            <p:spPr bwMode="auto">
              <a:xfrm>
                <a:off x="5542251" y="1930942"/>
                <a:ext cx="393279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" name="Овал 1"/>
              <p:cNvSpPr/>
              <p:nvPr/>
            </p:nvSpPr>
            <p:spPr>
              <a:xfrm>
                <a:off x="4652168" y="352768"/>
                <a:ext cx="694878" cy="68463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600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Н</a:t>
                </a:r>
                <a:endParaRPr lang="ru-RU" sz="3600" b="1" dirty="0">
                  <a:solidFill>
                    <a:srgbClr val="FF0000"/>
                  </a:solidFill>
                  <a:latin typeface="Arial Black" pitchFamily="34" charset="0"/>
                </a:endParaRPr>
              </a:p>
            </p:txBody>
          </p:sp>
          <p:grpSp>
            <p:nvGrpSpPr>
              <p:cNvPr id="4" name="Группа 3"/>
              <p:cNvGrpSpPr/>
              <p:nvPr/>
            </p:nvGrpSpPr>
            <p:grpSpPr>
              <a:xfrm>
                <a:off x="1364891" y="1455704"/>
                <a:ext cx="4177360" cy="1322819"/>
                <a:chOff x="1480490" y="540149"/>
                <a:chExt cx="4177360" cy="1322819"/>
              </a:xfrm>
            </p:grpSpPr>
            <p:pic>
              <p:nvPicPr>
                <p:cNvPr id="15362" name="Picture 2" descr="carbon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80490" y="540149"/>
                  <a:ext cx="1081087" cy="132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78597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566844" y="1052513"/>
                  <a:ext cx="503238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78599" name="Line 7"/>
                <p:cNvSpPr>
                  <a:spLocks noChangeShapeType="1"/>
                </p:cNvSpPr>
                <p:nvPr/>
              </p:nvSpPr>
              <p:spPr bwMode="auto">
                <a:xfrm>
                  <a:off x="3987800" y="1052513"/>
                  <a:ext cx="584200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878646" name="Picture 54" descr="carbon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9810" y="542168"/>
                  <a:ext cx="1081087" cy="132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540581"/>
                  <a:ext cx="1085850" cy="1322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6136" y="1519130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709" y="1486261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84702" y="301075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3568" y="318343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4546" y="2789959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5" name="Picture 1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59035" y="1095397"/>
                <a:ext cx="45719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4237" y="1037402"/>
                <a:ext cx="63151" cy="436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15843" y="256049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8" name="Picture 1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3174" y="256049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9" name="Picture 1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9871" y="249331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547" y="3535564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82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038" y="3847290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3991947" y="3910468"/>
            <a:ext cx="1160106" cy="108012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9B8"/>
                </a:solidFill>
              </a:rPr>
              <a:t>С</a:t>
            </a:r>
            <a:r>
              <a:rPr lang="en-US" sz="4800" b="1" dirty="0" smtClean="0">
                <a:solidFill>
                  <a:srgbClr val="0069B8"/>
                </a:solidFill>
              </a:rPr>
              <a:t>l</a:t>
            </a:r>
            <a:endParaRPr lang="ru-RU" sz="4800" b="1" dirty="0">
              <a:solidFill>
                <a:srgbClr val="0069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87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403648" y="1234993"/>
            <a:ext cx="6660277" cy="3540026"/>
            <a:chOff x="1408775" y="959151"/>
            <a:chExt cx="6660277" cy="354002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408775" y="959151"/>
              <a:ext cx="6660277" cy="3452497"/>
              <a:chOff x="221709" y="301075"/>
              <a:chExt cx="6660277" cy="3452497"/>
            </a:xfrm>
          </p:grpSpPr>
          <p:sp>
            <p:nvSpPr>
              <p:cNvPr id="878596" name="Line 4"/>
              <p:cNvSpPr>
                <a:spLocks noChangeShapeType="1"/>
              </p:cNvSpPr>
              <p:nvPr/>
            </p:nvSpPr>
            <p:spPr bwMode="auto">
              <a:xfrm>
                <a:off x="1042989" y="1937509"/>
                <a:ext cx="348206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8650" name="Line 58"/>
              <p:cNvSpPr>
                <a:spLocks noChangeShapeType="1"/>
              </p:cNvSpPr>
              <p:nvPr/>
            </p:nvSpPr>
            <p:spPr bwMode="auto">
              <a:xfrm>
                <a:off x="1869281" y="1080533"/>
                <a:ext cx="0" cy="37517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8651" name="Line 59"/>
              <p:cNvSpPr>
                <a:spLocks noChangeShapeType="1"/>
              </p:cNvSpPr>
              <p:nvPr/>
            </p:nvSpPr>
            <p:spPr bwMode="auto">
              <a:xfrm>
                <a:off x="5542251" y="1930942"/>
                <a:ext cx="393279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" name="Овал 1"/>
              <p:cNvSpPr/>
              <p:nvPr/>
            </p:nvSpPr>
            <p:spPr>
              <a:xfrm>
                <a:off x="4652168" y="352768"/>
                <a:ext cx="694878" cy="68463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600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Н</a:t>
                </a:r>
                <a:endParaRPr lang="ru-RU" sz="3600" b="1" dirty="0">
                  <a:solidFill>
                    <a:srgbClr val="FF0000"/>
                  </a:solidFill>
                  <a:latin typeface="Arial Black" pitchFamily="34" charset="0"/>
                </a:endParaRPr>
              </a:p>
            </p:txBody>
          </p:sp>
          <p:grpSp>
            <p:nvGrpSpPr>
              <p:cNvPr id="4" name="Группа 3"/>
              <p:cNvGrpSpPr/>
              <p:nvPr/>
            </p:nvGrpSpPr>
            <p:grpSpPr>
              <a:xfrm>
                <a:off x="1364891" y="1455704"/>
                <a:ext cx="4177360" cy="1322819"/>
                <a:chOff x="1480490" y="540149"/>
                <a:chExt cx="4177360" cy="1322819"/>
              </a:xfrm>
            </p:grpSpPr>
            <p:pic>
              <p:nvPicPr>
                <p:cNvPr id="15362" name="Picture 2" descr="carbon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80490" y="540149"/>
                  <a:ext cx="1081087" cy="132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78597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566844" y="1052513"/>
                  <a:ext cx="503238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78599" name="Line 7"/>
                <p:cNvSpPr>
                  <a:spLocks noChangeShapeType="1"/>
                </p:cNvSpPr>
                <p:nvPr/>
              </p:nvSpPr>
              <p:spPr bwMode="auto">
                <a:xfrm>
                  <a:off x="3987800" y="1052513"/>
                  <a:ext cx="584200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878646" name="Picture 54" descr="carbon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9810" y="542168"/>
                  <a:ext cx="1081087" cy="132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540581"/>
                  <a:ext cx="1085850" cy="1322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6136" y="1519130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709" y="1486261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84702" y="301075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3568" y="318343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4546" y="2789959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5" name="Picture 1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59035" y="1095397"/>
                <a:ext cx="45719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4237" y="1037402"/>
                <a:ext cx="63151" cy="436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15843" y="256049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8" name="Picture 1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3174" y="256049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9" name="Picture 1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9871" y="249331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547" y="3535564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Овал 2"/>
          <p:cNvSpPr/>
          <p:nvPr/>
        </p:nvSpPr>
        <p:spPr>
          <a:xfrm>
            <a:off x="4022780" y="3878586"/>
            <a:ext cx="1160106" cy="108012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9B8"/>
                </a:solidFill>
              </a:rPr>
              <a:t>С</a:t>
            </a:r>
            <a:r>
              <a:rPr lang="en-US" sz="4800" b="1" dirty="0" smtClean="0">
                <a:solidFill>
                  <a:srgbClr val="0069B8"/>
                </a:solidFill>
              </a:rPr>
              <a:t>l</a:t>
            </a:r>
            <a:endParaRPr lang="ru-RU" sz="4800" b="1" dirty="0">
              <a:solidFill>
                <a:srgbClr val="0069B8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996529" y="3883174"/>
            <a:ext cx="1283806" cy="1855458"/>
            <a:chOff x="6917495" y="5007394"/>
            <a:chExt cx="1283806" cy="1855458"/>
          </a:xfrm>
        </p:grpSpPr>
        <p:sp>
          <p:nvSpPr>
            <p:cNvPr id="30" name="Овал 29"/>
            <p:cNvSpPr/>
            <p:nvPr/>
          </p:nvSpPr>
          <p:spPr>
            <a:xfrm>
              <a:off x="6917495" y="5007394"/>
              <a:ext cx="1160106" cy="1080120"/>
            </a:xfrm>
            <a:prstGeom prst="ellipse">
              <a:avLst/>
            </a:prstGeom>
            <a:solidFill>
              <a:srgbClr val="0069B8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rgbClr val="FF0000"/>
                  </a:solidFill>
                </a:rPr>
                <a:t>O</a:t>
              </a:r>
              <a:endParaRPr lang="ru-RU" sz="4800" b="1" dirty="0">
                <a:solidFill>
                  <a:srgbClr val="FF0000"/>
                </a:solidFill>
              </a:endParaRPr>
            </a:p>
          </p:txBody>
        </p:sp>
        <p:pic>
          <p:nvPicPr>
            <p:cNvPr id="31" name="Pictur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5451" y="5899239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2" name="Прямоугольник 31"/>
          <p:cNvSpPr/>
          <p:nvPr/>
        </p:nvSpPr>
        <p:spPr>
          <a:xfrm>
            <a:off x="2851985" y="5738632"/>
            <a:ext cx="4018023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спирт вторичный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34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8596" name="Line 4"/>
          <p:cNvSpPr>
            <a:spLocks noChangeShapeType="1"/>
          </p:cNvSpPr>
          <p:nvPr/>
        </p:nvSpPr>
        <p:spPr bwMode="auto">
          <a:xfrm>
            <a:off x="2224928" y="2903309"/>
            <a:ext cx="348206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8650" name="Line 58"/>
          <p:cNvSpPr>
            <a:spLocks noChangeShapeType="1"/>
          </p:cNvSpPr>
          <p:nvPr/>
        </p:nvSpPr>
        <p:spPr bwMode="auto">
          <a:xfrm>
            <a:off x="3051220" y="2046333"/>
            <a:ext cx="0" cy="37517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8651" name="Line 59"/>
          <p:cNvSpPr>
            <a:spLocks noChangeShapeType="1"/>
          </p:cNvSpPr>
          <p:nvPr/>
        </p:nvSpPr>
        <p:spPr bwMode="auto">
          <a:xfrm>
            <a:off x="6724190" y="2896742"/>
            <a:ext cx="393279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5834107" y="1318568"/>
            <a:ext cx="694878" cy="6846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Н</a:t>
            </a:r>
            <a:endParaRPr 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546830" y="2421504"/>
            <a:ext cx="4177360" cy="1322819"/>
            <a:chOff x="1480490" y="540149"/>
            <a:chExt cx="4177360" cy="1322819"/>
          </a:xfrm>
        </p:grpSpPr>
        <p:pic>
          <p:nvPicPr>
            <p:cNvPr id="15362" name="Picture 2" descr="carb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0490" y="540149"/>
              <a:ext cx="1081087" cy="132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8597" name="Line 5"/>
            <p:cNvSpPr>
              <a:spLocks noChangeShapeType="1"/>
            </p:cNvSpPr>
            <p:nvPr/>
          </p:nvSpPr>
          <p:spPr bwMode="auto">
            <a:xfrm flipV="1">
              <a:off x="2566844" y="1052513"/>
              <a:ext cx="503238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8599" name="Line 7"/>
            <p:cNvSpPr>
              <a:spLocks noChangeShapeType="1"/>
            </p:cNvSpPr>
            <p:nvPr/>
          </p:nvSpPr>
          <p:spPr bwMode="auto">
            <a:xfrm>
              <a:off x="3987800" y="1052513"/>
              <a:ext cx="5842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878646" name="Picture 54" descr="carb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9810" y="542168"/>
              <a:ext cx="1081087" cy="132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40581"/>
              <a:ext cx="1085850" cy="132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075" y="2484930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52061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641" y="1266875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507" y="1284143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485" y="3755759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40974" y="2061197"/>
            <a:ext cx="45719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176" y="2003202"/>
            <a:ext cx="63151" cy="43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782" y="3526293"/>
            <a:ext cx="555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113" y="3526293"/>
            <a:ext cx="555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810" y="3459113"/>
            <a:ext cx="555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578" y="3847673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4020791" y="3924532"/>
            <a:ext cx="1160106" cy="108012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9B8"/>
                </a:solidFill>
              </a:rPr>
              <a:t>С</a:t>
            </a:r>
            <a:r>
              <a:rPr lang="en-US" sz="4800" b="1" dirty="0" smtClean="0">
                <a:solidFill>
                  <a:srgbClr val="0069B8"/>
                </a:solidFill>
              </a:rPr>
              <a:t>l</a:t>
            </a:r>
            <a:endParaRPr lang="ru-RU" sz="4800" b="1" dirty="0">
              <a:solidFill>
                <a:srgbClr val="0069B8"/>
              </a:solidFill>
            </a:endParaRPr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>
            <a:off x="5052525" y="3036888"/>
            <a:ext cx="584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8384" y="4322"/>
            <a:ext cx="9080095" cy="1200329"/>
          </a:xfrm>
          <a:prstGeom prst="rect">
            <a:avLst/>
          </a:prstGeom>
          <a:solidFill>
            <a:srgbClr val="FFCA21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383790" algn="l"/>
              </a:tabLst>
            </a:pPr>
            <a:r>
              <a:rPr lang="ru-RU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Галогензамещённые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алканы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 +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NaOH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         (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спиртовый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раствор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)</a:t>
            </a:r>
            <a:endParaRPr lang="ru-RU" sz="36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84440" y="5445224"/>
            <a:ext cx="6487545" cy="769441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дегидрогалогенирование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2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8596" name="Line 4"/>
          <p:cNvSpPr>
            <a:spLocks noChangeShapeType="1"/>
          </p:cNvSpPr>
          <p:nvPr/>
        </p:nvSpPr>
        <p:spPr bwMode="auto">
          <a:xfrm>
            <a:off x="2224928" y="2903309"/>
            <a:ext cx="348206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8650" name="Line 58"/>
          <p:cNvSpPr>
            <a:spLocks noChangeShapeType="1"/>
          </p:cNvSpPr>
          <p:nvPr/>
        </p:nvSpPr>
        <p:spPr bwMode="auto">
          <a:xfrm>
            <a:off x="3051220" y="2046333"/>
            <a:ext cx="0" cy="37517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8651" name="Line 59"/>
          <p:cNvSpPr>
            <a:spLocks noChangeShapeType="1"/>
          </p:cNvSpPr>
          <p:nvPr/>
        </p:nvSpPr>
        <p:spPr bwMode="auto">
          <a:xfrm>
            <a:off x="6724190" y="2896742"/>
            <a:ext cx="393279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5834107" y="1318568"/>
            <a:ext cx="694878" cy="6846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Arial Black" pitchFamily="34" charset="0"/>
              </a:rPr>
              <a:t>Н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546830" y="2421504"/>
            <a:ext cx="4177360" cy="1322819"/>
            <a:chOff x="1480490" y="540149"/>
            <a:chExt cx="4177360" cy="1322819"/>
          </a:xfrm>
        </p:grpSpPr>
        <p:pic>
          <p:nvPicPr>
            <p:cNvPr id="15362" name="Picture 2" descr="carb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0490" y="540149"/>
              <a:ext cx="1081087" cy="132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8597" name="Line 5"/>
            <p:cNvSpPr>
              <a:spLocks noChangeShapeType="1"/>
            </p:cNvSpPr>
            <p:nvPr/>
          </p:nvSpPr>
          <p:spPr bwMode="auto">
            <a:xfrm flipV="1">
              <a:off x="2566844" y="1052513"/>
              <a:ext cx="503238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8599" name="Line 7"/>
            <p:cNvSpPr>
              <a:spLocks noChangeShapeType="1"/>
            </p:cNvSpPr>
            <p:nvPr/>
          </p:nvSpPr>
          <p:spPr bwMode="auto">
            <a:xfrm>
              <a:off x="3987800" y="1052513"/>
              <a:ext cx="5842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878646" name="Picture 54" descr="carb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9810" y="542168"/>
              <a:ext cx="1081087" cy="132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40581"/>
              <a:ext cx="1085850" cy="132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075" y="2484930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52061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641" y="1266875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507" y="1284143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485" y="3755759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40974" y="2061197"/>
            <a:ext cx="45719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176" y="2003202"/>
            <a:ext cx="63151" cy="43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782" y="3526293"/>
            <a:ext cx="555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113" y="3526293"/>
            <a:ext cx="555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810" y="3459113"/>
            <a:ext cx="555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578" y="3847673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Группа 27"/>
          <p:cNvGrpSpPr/>
          <p:nvPr/>
        </p:nvGrpSpPr>
        <p:grpSpPr>
          <a:xfrm rot="5400000">
            <a:off x="3781917" y="3689405"/>
            <a:ext cx="1506392" cy="1080120"/>
            <a:chOff x="7121070" y="6196230"/>
            <a:chExt cx="1506392" cy="1080120"/>
          </a:xfrm>
        </p:grpSpPr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7121071" y="6674578"/>
              <a:ext cx="38756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7121070" y="6844301"/>
              <a:ext cx="34628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Овал 31"/>
            <p:cNvSpPr/>
            <p:nvPr/>
          </p:nvSpPr>
          <p:spPr>
            <a:xfrm>
              <a:off x="7467356" y="6196230"/>
              <a:ext cx="1160106" cy="1080120"/>
            </a:xfrm>
            <a:prstGeom prst="ellipse">
              <a:avLst/>
            </a:prstGeom>
            <a:solidFill>
              <a:srgbClr val="0069B8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rgbClr val="FF0000"/>
                  </a:solidFill>
                </a:rPr>
                <a:t>O</a:t>
              </a:r>
              <a:endParaRPr lang="ru-RU" sz="48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3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751" y="3843288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Прямоугольник 33"/>
          <p:cNvSpPr/>
          <p:nvPr/>
        </p:nvSpPr>
        <p:spPr>
          <a:xfrm>
            <a:off x="3673999" y="5445612"/>
            <a:ext cx="1439112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кетон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94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1661922" y="2276872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49506" y="1762245"/>
            <a:ext cx="3744415" cy="2784279"/>
            <a:chOff x="1403648" y="1266875"/>
            <a:chExt cx="6660277" cy="5178782"/>
          </a:xfrm>
        </p:grpSpPr>
        <p:sp>
          <p:nvSpPr>
            <p:cNvPr id="878596" name="Line 4"/>
            <p:cNvSpPr>
              <a:spLocks noChangeShapeType="1"/>
            </p:cNvSpPr>
            <p:nvPr/>
          </p:nvSpPr>
          <p:spPr bwMode="auto">
            <a:xfrm>
              <a:off x="2224928" y="2903309"/>
              <a:ext cx="348206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8650" name="Line 58"/>
            <p:cNvSpPr>
              <a:spLocks noChangeShapeType="1"/>
            </p:cNvSpPr>
            <p:nvPr/>
          </p:nvSpPr>
          <p:spPr bwMode="auto">
            <a:xfrm>
              <a:off x="3051220" y="2046333"/>
              <a:ext cx="0" cy="37517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8651" name="Line 59"/>
            <p:cNvSpPr>
              <a:spLocks noChangeShapeType="1"/>
            </p:cNvSpPr>
            <p:nvPr/>
          </p:nvSpPr>
          <p:spPr bwMode="auto">
            <a:xfrm>
              <a:off x="6724190" y="2896742"/>
              <a:ext cx="393279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" name="Овал 1"/>
            <p:cNvSpPr/>
            <p:nvPr/>
          </p:nvSpPr>
          <p:spPr>
            <a:xfrm>
              <a:off x="5834107" y="1318568"/>
              <a:ext cx="694878" cy="68463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FF0000"/>
                  </a:solidFill>
                  <a:latin typeface="Arial Black" pitchFamily="34" charset="0"/>
                </a:rPr>
                <a:t>Н</a:t>
              </a:r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2546830" y="2421504"/>
              <a:ext cx="4177360" cy="1322819"/>
              <a:chOff x="1480490" y="540149"/>
              <a:chExt cx="4177360" cy="1322819"/>
            </a:xfrm>
          </p:grpSpPr>
          <p:pic>
            <p:nvPicPr>
              <p:cNvPr id="15362" name="Picture 2" descr="carb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0490" y="540149"/>
                <a:ext cx="1081087" cy="1320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78597" name="Line 5"/>
              <p:cNvSpPr>
                <a:spLocks noChangeShapeType="1"/>
              </p:cNvSpPr>
              <p:nvPr/>
            </p:nvSpPr>
            <p:spPr bwMode="auto">
              <a:xfrm flipV="1">
                <a:off x="2566844" y="1052513"/>
                <a:ext cx="503238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8599" name="Line 7"/>
              <p:cNvSpPr>
                <a:spLocks noChangeShapeType="1"/>
              </p:cNvSpPr>
              <p:nvPr/>
            </p:nvSpPr>
            <p:spPr bwMode="auto">
              <a:xfrm>
                <a:off x="3987800" y="1052513"/>
                <a:ext cx="584200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878646" name="Picture 54" descr="carb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9810" y="542168"/>
                <a:ext cx="1081087" cy="1320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540581"/>
                <a:ext cx="1085850" cy="1322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075" y="2484930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2452061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41" y="1266875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5507" y="1284143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6485" y="3755759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540974" y="2061197"/>
              <a:ext cx="45719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6176" y="2003202"/>
              <a:ext cx="63151" cy="436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7782" y="3526293"/>
              <a:ext cx="55563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5113" y="3526293"/>
              <a:ext cx="55563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1810" y="3459113"/>
              <a:ext cx="55563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8578" y="3847673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8" name="Группа 27"/>
            <p:cNvGrpSpPr/>
            <p:nvPr/>
          </p:nvGrpSpPr>
          <p:grpSpPr>
            <a:xfrm rot="5400000">
              <a:off x="3761578" y="3662425"/>
              <a:ext cx="1431396" cy="1059085"/>
              <a:chOff x="7121070" y="6264585"/>
              <a:chExt cx="1431396" cy="1059085"/>
            </a:xfrm>
          </p:grpSpPr>
          <p:sp>
            <p:nvSpPr>
              <p:cNvPr id="29" name="Line 7"/>
              <p:cNvSpPr>
                <a:spLocks noChangeShapeType="1"/>
              </p:cNvSpPr>
              <p:nvPr/>
            </p:nvSpPr>
            <p:spPr bwMode="auto">
              <a:xfrm>
                <a:off x="7121071" y="6674578"/>
                <a:ext cx="387560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Line 7"/>
              <p:cNvSpPr>
                <a:spLocks noChangeShapeType="1"/>
              </p:cNvSpPr>
              <p:nvPr/>
            </p:nvSpPr>
            <p:spPr bwMode="auto">
              <a:xfrm>
                <a:off x="7121070" y="6844301"/>
                <a:ext cx="346285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7480275" y="6264585"/>
                <a:ext cx="1072191" cy="1059085"/>
              </a:xfrm>
              <a:prstGeom prst="ellipse">
                <a:avLst/>
              </a:prstGeom>
              <a:solidFill>
                <a:srgbClr val="0069B8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solidFill>
                      <a:srgbClr val="FF0000"/>
                    </a:solidFill>
                  </a:rPr>
                  <a:t>O</a:t>
                </a:r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4" name="Прямоугольник 33"/>
            <p:cNvSpPr/>
            <p:nvPr/>
          </p:nvSpPr>
          <p:spPr>
            <a:xfrm>
              <a:off x="1551511" y="5701449"/>
              <a:ext cx="1442644" cy="744208"/>
            </a:xfrm>
            <a:prstGeom prst="rect">
              <a:avLst/>
            </a:prstGeom>
            <a:ln w="5715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000" b="1" dirty="0" smtClean="0">
                  <a:solidFill>
                    <a:srgbClr val="FF0000"/>
                  </a:solidFill>
                </a:rPr>
                <a:t>кетон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332817" y="5598046"/>
              <a:ext cx="2784653" cy="744208"/>
            </a:xfrm>
            <a:prstGeom prst="rect">
              <a:avLst/>
            </a:prstGeom>
            <a:ln w="5715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rgbClr val="FF0000"/>
                  </a:solidFill>
                </a:rPr>
                <a:t>ПРОПАНОН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4596672" y="1843386"/>
            <a:ext cx="4253599" cy="2473731"/>
            <a:chOff x="742417" y="864888"/>
            <a:chExt cx="7044303" cy="4542959"/>
          </a:xfrm>
        </p:grpSpPr>
        <p:pic>
          <p:nvPicPr>
            <p:cNvPr id="37" name="Picture 1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645" y="3415926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8" name="Группа 37"/>
            <p:cNvGrpSpPr/>
            <p:nvPr/>
          </p:nvGrpSpPr>
          <p:grpSpPr>
            <a:xfrm>
              <a:off x="2533435" y="864888"/>
              <a:ext cx="3791709" cy="2626324"/>
              <a:chOff x="1750542" y="318343"/>
              <a:chExt cx="3791709" cy="2626324"/>
            </a:xfrm>
          </p:grpSpPr>
          <p:grpSp>
            <p:nvGrpSpPr>
              <p:cNvPr id="58" name="Группа 57"/>
              <p:cNvGrpSpPr/>
              <p:nvPr/>
            </p:nvGrpSpPr>
            <p:grpSpPr>
              <a:xfrm>
                <a:off x="2864211" y="1456136"/>
                <a:ext cx="2678040" cy="1322387"/>
                <a:chOff x="2979810" y="540581"/>
                <a:chExt cx="2678040" cy="1322387"/>
              </a:xfrm>
            </p:grpSpPr>
            <p:sp>
              <p:nvSpPr>
                <p:cNvPr id="63" name="Line 7"/>
                <p:cNvSpPr>
                  <a:spLocks noChangeShapeType="1"/>
                </p:cNvSpPr>
                <p:nvPr/>
              </p:nvSpPr>
              <p:spPr bwMode="auto">
                <a:xfrm>
                  <a:off x="3987800" y="1052513"/>
                  <a:ext cx="584200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64" name="Picture 54" descr="carbon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9810" y="542168"/>
                  <a:ext cx="1081087" cy="132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5" name="Picture 2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540581"/>
                  <a:ext cx="1085850" cy="1322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6" name="Line 7"/>
                <p:cNvSpPr>
                  <a:spLocks noChangeShapeType="1"/>
                </p:cNvSpPr>
                <p:nvPr/>
              </p:nvSpPr>
              <p:spPr bwMode="auto">
                <a:xfrm>
                  <a:off x="3968946" y="1052513"/>
                  <a:ext cx="584200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pic>
            <p:nvPicPr>
              <p:cNvPr id="59" name="Picture 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3568" y="318343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0" name="Picture 11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59035" y="1095397"/>
                <a:ext cx="45719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1" name="Picture 1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1253" y="2560492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2" name="Picture 1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0542" y="1095396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9" name="Line 59"/>
            <p:cNvSpPr>
              <a:spLocks noChangeShapeType="1"/>
            </p:cNvSpPr>
            <p:nvPr/>
          </p:nvSpPr>
          <p:spPr bwMode="auto">
            <a:xfrm>
              <a:off x="1573453" y="2572048"/>
              <a:ext cx="393279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4407" y="2097459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5474" y="3415925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1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3920" y="3098931"/>
              <a:ext cx="55563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Line 59"/>
            <p:cNvSpPr>
              <a:spLocks noChangeShapeType="1"/>
            </p:cNvSpPr>
            <p:nvPr/>
          </p:nvSpPr>
          <p:spPr bwMode="auto">
            <a:xfrm>
              <a:off x="6280328" y="2469380"/>
              <a:ext cx="393279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4" name="Группа 43"/>
            <p:cNvGrpSpPr/>
            <p:nvPr/>
          </p:nvGrpSpPr>
          <p:grpSpPr>
            <a:xfrm>
              <a:off x="6280328" y="1966446"/>
              <a:ext cx="1506392" cy="1080120"/>
              <a:chOff x="7121070" y="6196229"/>
              <a:chExt cx="1506392" cy="1080120"/>
            </a:xfrm>
          </p:grpSpPr>
          <p:sp>
            <p:nvSpPr>
              <p:cNvPr id="55" name="Line 7"/>
              <p:cNvSpPr>
                <a:spLocks noChangeShapeType="1"/>
              </p:cNvSpPr>
              <p:nvPr/>
            </p:nvSpPr>
            <p:spPr bwMode="auto">
              <a:xfrm>
                <a:off x="7121071" y="6674578"/>
                <a:ext cx="387560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Line 7"/>
              <p:cNvSpPr>
                <a:spLocks noChangeShapeType="1"/>
              </p:cNvSpPr>
              <p:nvPr/>
            </p:nvSpPr>
            <p:spPr bwMode="auto">
              <a:xfrm>
                <a:off x="7121070" y="6844301"/>
                <a:ext cx="346285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7467356" y="6196229"/>
                <a:ext cx="1160106" cy="1080120"/>
              </a:xfrm>
              <a:prstGeom prst="ellipse">
                <a:avLst/>
              </a:prstGeom>
              <a:solidFill>
                <a:srgbClr val="0069B8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FF0000"/>
                    </a:solidFill>
                  </a:rPr>
                  <a:t>O</a:t>
                </a:r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5" name="Овал 44"/>
            <p:cNvSpPr/>
            <p:nvPr/>
          </p:nvSpPr>
          <p:spPr>
            <a:xfrm>
              <a:off x="5390245" y="891206"/>
              <a:ext cx="694878" cy="68463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FF0000"/>
                  </a:solidFill>
                  <a:latin typeface="Arial Black" pitchFamily="34" charset="0"/>
                </a:rPr>
                <a:t>Н</a:t>
              </a:r>
            </a:p>
          </p:txBody>
        </p:sp>
        <p:pic>
          <p:nvPicPr>
            <p:cNvPr id="46" name="Picture 1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2314" y="1575840"/>
              <a:ext cx="63151" cy="436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Прямоугольник 46"/>
            <p:cNvSpPr/>
            <p:nvPr/>
          </p:nvSpPr>
          <p:spPr>
            <a:xfrm>
              <a:off x="1971370" y="4565325"/>
              <a:ext cx="2359193" cy="816993"/>
            </a:xfrm>
            <a:prstGeom prst="rect">
              <a:avLst/>
            </a:prstGeom>
            <a:ln w="5715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rgbClr val="FF0000"/>
                  </a:solidFill>
                </a:rPr>
                <a:t>альдегид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527381" y="4653701"/>
              <a:ext cx="2582033" cy="754146"/>
            </a:xfrm>
            <a:prstGeom prst="rect">
              <a:avLst/>
            </a:prstGeom>
            <a:ln w="5715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</a:rPr>
                <a:t>ПРОПАНАЛЬ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pic>
          <p:nvPicPr>
            <p:cNvPr id="49" name="Picture 54" descr="carbo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732" y="2006475"/>
              <a:ext cx="1081087" cy="132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8291" y="3403019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417" y="2188368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6073" y="881687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3" name="Line 7"/>
            <p:cNvSpPr>
              <a:spLocks noChangeShapeType="1"/>
            </p:cNvSpPr>
            <p:nvPr/>
          </p:nvSpPr>
          <p:spPr bwMode="auto">
            <a:xfrm>
              <a:off x="3036744" y="2533048"/>
              <a:ext cx="5842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4" name="Picture 1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1712" y="3079881"/>
              <a:ext cx="55563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7" name="Прямоугольник 66"/>
          <p:cNvSpPr/>
          <p:nvPr/>
        </p:nvSpPr>
        <p:spPr>
          <a:xfrm>
            <a:off x="3063888" y="188640"/>
            <a:ext cx="2321404" cy="1107996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C</a:t>
            </a:r>
            <a:r>
              <a:rPr lang="en-US" sz="4000" b="1" dirty="0" smtClean="0">
                <a:solidFill>
                  <a:srgbClr val="002060"/>
                </a:solidFill>
              </a:rPr>
              <a:t>3</a:t>
            </a:r>
            <a:r>
              <a:rPr lang="en-US" sz="6600" b="1" dirty="0" smtClean="0">
                <a:solidFill>
                  <a:srgbClr val="002060"/>
                </a:solidFill>
              </a:rPr>
              <a:t>H</a:t>
            </a:r>
            <a:r>
              <a:rPr lang="en-US" sz="4000" b="1" dirty="0" smtClean="0">
                <a:solidFill>
                  <a:srgbClr val="002060"/>
                </a:solidFill>
              </a:rPr>
              <a:t>7</a:t>
            </a:r>
            <a:r>
              <a:rPr lang="en-US" sz="6600" b="1" dirty="0" smtClean="0">
                <a:solidFill>
                  <a:srgbClr val="002060"/>
                </a:solidFill>
              </a:rPr>
              <a:t>O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286339" y="5945470"/>
            <a:ext cx="6623518" cy="707886"/>
          </a:xfrm>
          <a:prstGeom prst="rect">
            <a:avLst/>
          </a:prstGeom>
          <a:solidFill>
            <a:srgbClr val="FF00FF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межклассовая изомерия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3168013" y="4904293"/>
            <a:ext cx="2340435" cy="646331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ИЗОМЕРЫ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9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r>
              <a:rPr lang="ru-RU" sz="4000" smtClean="0">
                <a:latin typeface="Arial" pitchFamily="34" charset="0"/>
              </a:rPr>
              <a:t>Типы химических реакций в органической химии</a:t>
            </a:r>
            <a:endParaRPr lang="en-US" sz="4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1252736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ru-RU" sz="2000" dirty="0" smtClean="0">
                <a:latin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</a:rPr>
              <a:t>          </a:t>
            </a:r>
            <a:r>
              <a:rPr lang="ru-RU" sz="2000" dirty="0" smtClean="0">
                <a:latin typeface="Arial" pitchFamily="34" charset="0"/>
              </a:rPr>
              <a:t>ЗАМЕЩЕНИЯ</a:t>
            </a:r>
          </a:p>
          <a:p>
            <a:pPr>
              <a:buFont typeface="Arial" pitchFamily="34" charset="0"/>
              <a:buNone/>
            </a:pPr>
            <a:r>
              <a:rPr lang="en-US" sz="1600" b="1" i="1" dirty="0" smtClean="0">
                <a:solidFill>
                  <a:srgbClr val="FF0000"/>
                </a:solidFill>
                <a:latin typeface="Arial" pitchFamily="34" charset="0"/>
              </a:rPr>
              <a:t>Substitution</a:t>
            </a:r>
          </a:p>
          <a:p>
            <a:pPr>
              <a:buFont typeface="Arial" pitchFamily="34" charset="0"/>
              <a:buNone/>
            </a:pPr>
            <a:r>
              <a:rPr lang="ru-RU" sz="2000" dirty="0" smtClean="0">
                <a:latin typeface="Arial" pitchFamily="34" charset="0"/>
              </a:rPr>
              <a:t>С</a:t>
            </a:r>
            <a:r>
              <a:rPr lang="en-US" sz="2000" dirty="0" smtClean="0">
                <a:latin typeface="Arial" pitchFamily="34" charset="0"/>
              </a:rPr>
              <a:t>H</a:t>
            </a:r>
            <a:r>
              <a:rPr lang="en-US" sz="2000" baseline="-25000" dirty="0" smtClean="0">
                <a:latin typeface="Arial" pitchFamily="34" charset="0"/>
              </a:rPr>
              <a:t>3</a:t>
            </a:r>
            <a:r>
              <a:rPr lang="en-US" sz="2000" b="1" dirty="0" smtClean="0">
                <a:solidFill>
                  <a:schemeClr val="hlink"/>
                </a:solidFill>
                <a:latin typeface="Arial" pitchFamily="34" charset="0"/>
              </a:rPr>
              <a:t>Br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</a:rPr>
              <a:t>+ </a:t>
            </a:r>
            <a:r>
              <a:rPr lang="en-US" sz="2000" dirty="0" err="1" smtClean="0">
                <a:latin typeface="Arial" pitchFamily="34" charset="0"/>
              </a:rPr>
              <a:t>NaOH</a:t>
            </a:r>
            <a:r>
              <a:rPr lang="en-US" sz="2000" dirty="0" smtClean="0">
                <a:latin typeface="Arial" pitchFamily="34" charset="0"/>
              </a:rPr>
              <a:t>      </a:t>
            </a:r>
            <a:r>
              <a:rPr lang="ru-RU" sz="2000" dirty="0" smtClean="0">
                <a:latin typeface="Arial" pitchFamily="34" charset="0"/>
              </a:rPr>
              <a:t>С</a:t>
            </a:r>
            <a:r>
              <a:rPr lang="en-US" sz="2000" dirty="0" smtClean="0">
                <a:latin typeface="Arial" pitchFamily="34" charset="0"/>
              </a:rPr>
              <a:t>H</a:t>
            </a:r>
            <a:r>
              <a:rPr lang="en-US" sz="2000" baseline="-25000" dirty="0" smtClean="0">
                <a:latin typeface="Arial" pitchFamily="34" charset="0"/>
              </a:rPr>
              <a:t>3</a:t>
            </a:r>
            <a:r>
              <a:rPr lang="ru-RU" sz="2000" b="1" dirty="0" smtClean="0">
                <a:solidFill>
                  <a:schemeClr val="hlink"/>
                </a:solidFill>
                <a:latin typeface="Arial" pitchFamily="34" charset="0"/>
              </a:rPr>
              <a:t>ОН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</a:rPr>
              <a:t>+</a:t>
            </a:r>
            <a:r>
              <a:rPr lang="en-US" sz="2000" dirty="0" err="1" smtClean="0">
                <a:latin typeface="Arial" pitchFamily="34" charset="0"/>
              </a:rPr>
              <a:t>NaBr</a:t>
            </a:r>
            <a:endParaRPr lang="ru-RU" sz="2000" dirty="0" smtClean="0">
              <a:latin typeface="Arial" pitchFamily="34" charset="0"/>
            </a:endParaRPr>
          </a:p>
        </p:txBody>
      </p:sp>
      <p:sp>
        <p:nvSpPr>
          <p:cNvPr id="13317" name="Rectangle 11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244280" cy="1252736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ru-RU" sz="2400" b="1" dirty="0" smtClean="0"/>
              <a:t> </a:t>
            </a:r>
            <a:r>
              <a:rPr lang="en-US" sz="2400" dirty="0" smtClean="0"/>
              <a:t>         </a:t>
            </a:r>
            <a:r>
              <a:rPr lang="ru-RU" sz="2000" dirty="0" smtClean="0">
                <a:latin typeface="Arial" pitchFamily="34" charset="0"/>
              </a:rPr>
              <a:t>ПРИСОЕДИНЕНИЯ</a:t>
            </a:r>
            <a:endParaRPr lang="en-US" sz="2000" b="1" dirty="0" smtClean="0"/>
          </a:p>
          <a:p>
            <a:pPr>
              <a:buFont typeface="Arial" pitchFamily="34" charset="0"/>
              <a:buNone/>
            </a:pPr>
            <a:r>
              <a:rPr lang="en-US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Addition</a:t>
            </a:r>
          </a:p>
          <a:p>
            <a:pPr lvl="0">
              <a:buNone/>
            </a:pPr>
            <a:r>
              <a:rPr lang="ru-RU" sz="2000" dirty="0" smtClean="0"/>
              <a:t>С</a:t>
            </a:r>
            <a:r>
              <a:rPr lang="en-US" sz="2000" dirty="0" smtClean="0"/>
              <a:t>H</a:t>
            </a:r>
            <a:r>
              <a:rPr lang="en-US" sz="2000" b="1" baseline="-25000" dirty="0" smtClean="0"/>
              <a:t>2</a:t>
            </a:r>
            <a:r>
              <a:rPr lang="en-US" sz="2000" dirty="0" smtClean="0"/>
              <a:t>=CH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 </a:t>
            </a:r>
            <a:r>
              <a:rPr lang="en-US" sz="2000" dirty="0" smtClean="0"/>
              <a:t>+ Br</a:t>
            </a:r>
            <a:r>
              <a:rPr lang="ru-RU" sz="1600" dirty="0" smtClean="0"/>
              <a:t>2</a:t>
            </a:r>
            <a:r>
              <a:rPr lang="en-US" sz="2000" dirty="0" smtClean="0"/>
              <a:t>       </a:t>
            </a:r>
            <a:r>
              <a:rPr lang="ru-RU" sz="2000" dirty="0" smtClean="0"/>
              <a:t>С</a:t>
            </a:r>
            <a:r>
              <a:rPr lang="en-US" sz="2000" dirty="0" smtClean="0"/>
              <a:t>H</a:t>
            </a:r>
            <a:r>
              <a:rPr lang="ru-RU" sz="2000" b="1" baseline="-25000" dirty="0" smtClean="0"/>
              <a:t>2</a:t>
            </a:r>
            <a:r>
              <a:rPr lang="en-US" sz="2000" b="1" dirty="0" smtClean="0">
                <a:solidFill>
                  <a:prstClr val="black"/>
                </a:solidFill>
              </a:rPr>
              <a:t>Br</a:t>
            </a:r>
            <a:r>
              <a:rPr lang="en-US" sz="2000" dirty="0" smtClean="0"/>
              <a:t>-CH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Br</a:t>
            </a:r>
            <a:endParaRPr lang="ru-RU" sz="2000" dirty="0" smtClean="0"/>
          </a:p>
        </p:txBody>
      </p:sp>
      <p:sp>
        <p:nvSpPr>
          <p:cNvPr id="13319" name="Rectangle 13"/>
          <p:cNvSpPr>
            <a:spLocks noGrp="1"/>
          </p:cNvSpPr>
          <p:nvPr>
            <p:ph sz="quarter" idx="3"/>
          </p:nvPr>
        </p:nvSpPr>
        <p:spPr>
          <a:xfrm>
            <a:off x="197643" y="3355206"/>
            <a:ext cx="8748713" cy="29241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</a:rPr>
              <a:t>Е</a:t>
            </a:r>
            <a:r>
              <a:rPr lang="en-US" sz="2400" dirty="0" smtClean="0"/>
              <a:t>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ОТЩЕПЛЕНИЯ</a:t>
            </a:r>
          </a:p>
          <a:p>
            <a:pPr>
              <a:buFont typeface="Arial" pitchFamily="34" charset="0"/>
              <a:buNone/>
            </a:pPr>
            <a:r>
              <a:rPr lang="en-US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Elimino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(лат.)</a:t>
            </a:r>
            <a:r>
              <a:rPr lang="en-US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изгоняю</a:t>
            </a:r>
            <a:endParaRPr lang="en-US" sz="16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None/>
            </a:pPr>
            <a:r>
              <a:rPr lang="ru-RU" sz="2400" dirty="0" smtClean="0">
                <a:latin typeface="Arial" pitchFamily="34" charset="0"/>
              </a:rPr>
              <a:t>   </a:t>
            </a:r>
            <a:r>
              <a:rPr lang="ru-RU" sz="2400" b="1" dirty="0" smtClean="0">
                <a:latin typeface="Arial" pitchFamily="34" charset="0"/>
              </a:rPr>
              <a:t>С</a:t>
            </a:r>
            <a:r>
              <a:rPr lang="en-US" sz="2400" b="1" dirty="0" smtClean="0">
                <a:latin typeface="Arial" pitchFamily="34" charset="0"/>
              </a:rPr>
              <a:t>H</a:t>
            </a:r>
            <a:r>
              <a:rPr lang="en-US" sz="2400" b="1" baseline="-25000" dirty="0" smtClean="0">
                <a:latin typeface="Arial" pitchFamily="34" charset="0"/>
              </a:rPr>
              <a:t>2</a:t>
            </a:r>
            <a:r>
              <a:rPr lang="ru-RU" sz="2400" b="1" dirty="0" smtClean="0">
                <a:latin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</a:rPr>
              <a:t>CH</a:t>
            </a:r>
            <a:r>
              <a:rPr lang="en-US" sz="2400" b="1" baseline="-25000" dirty="0" smtClean="0">
                <a:latin typeface="Arial" pitchFamily="34" charset="0"/>
              </a:rPr>
              <a:t>2</a:t>
            </a:r>
            <a:r>
              <a:rPr lang="ru-RU" sz="2400" b="1" baseline="-25000" dirty="0" smtClean="0">
                <a:latin typeface="Arial" pitchFamily="34" charset="0"/>
              </a:rPr>
              <a:t>    </a:t>
            </a:r>
            <a:r>
              <a:rPr lang="en-US" sz="2400" b="1" dirty="0" smtClean="0">
                <a:latin typeface="Arial" pitchFamily="34" charset="0"/>
              </a:rPr>
              <a:t> </a:t>
            </a:r>
            <a:r>
              <a:rPr lang="ru-RU" sz="2400" b="1" dirty="0" smtClean="0">
                <a:solidFill>
                  <a:schemeClr val="hlink"/>
                </a:solidFill>
                <a:latin typeface="Arial" pitchFamily="34" charset="0"/>
              </a:rPr>
              <a:t>ОН</a:t>
            </a:r>
          </a:p>
          <a:p>
            <a:pPr>
              <a:buFont typeface="Arial" pitchFamily="34" charset="0"/>
              <a:buNone/>
            </a:pPr>
            <a:r>
              <a:rPr lang="ru-RU" sz="2400" b="1" dirty="0" smtClean="0">
                <a:latin typeface="Arial" pitchFamily="34" charset="0"/>
              </a:rPr>
              <a:t>   </a:t>
            </a:r>
            <a:r>
              <a:rPr lang="ru-RU" sz="2400" b="1" dirty="0" smtClean="0">
                <a:solidFill>
                  <a:schemeClr val="hlink"/>
                </a:solidFill>
                <a:latin typeface="Arial" pitchFamily="34" charset="0"/>
              </a:rPr>
              <a:t>Н</a:t>
            </a:r>
          </a:p>
        </p:txBody>
      </p:sp>
      <p:sp>
        <p:nvSpPr>
          <p:cNvPr id="13316" name="Line 9"/>
          <p:cNvSpPr>
            <a:spLocks noChangeShapeType="1"/>
          </p:cNvSpPr>
          <p:nvPr/>
        </p:nvSpPr>
        <p:spPr bwMode="auto">
          <a:xfrm>
            <a:off x="2339975" y="2492375"/>
            <a:ext cx="288925" cy="0"/>
          </a:xfrm>
          <a:prstGeom prst="line">
            <a:avLst/>
          </a:prstGeom>
          <a:noFill/>
          <a:ln w="28575">
            <a:solidFill>
              <a:srgbClr val="FD0BF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Line 12"/>
          <p:cNvSpPr>
            <a:spLocks noChangeShapeType="1"/>
          </p:cNvSpPr>
          <p:nvPr/>
        </p:nvSpPr>
        <p:spPr bwMode="auto">
          <a:xfrm>
            <a:off x="6249988" y="2492375"/>
            <a:ext cx="287337" cy="0"/>
          </a:xfrm>
          <a:prstGeom prst="line">
            <a:avLst/>
          </a:prstGeom>
          <a:noFill/>
          <a:ln w="28575">
            <a:solidFill>
              <a:srgbClr val="FD0BF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Line 14"/>
          <p:cNvSpPr>
            <a:spLocks noChangeShapeType="1"/>
          </p:cNvSpPr>
          <p:nvPr/>
        </p:nvSpPr>
        <p:spPr bwMode="auto">
          <a:xfrm>
            <a:off x="1116013" y="4293096"/>
            <a:ext cx="215900" cy="0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1" name="Line 15"/>
          <p:cNvSpPr>
            <a:spLocks noChangeShapeType="1"/>
          </p:cNvSpPr>
          <p:nvPr/>
        </p:nvSpPr>
        <p:spPr bwMode="auto">
          <a:xfrm>
            <a:off x="640485" y="4475885"/>
            <a:ext cx="0" cy="142875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2" name="Line 19"/>
          <p:cNvSpPr>
            <a:spLocks noChangeShapeType="1"/>
          </p:cNvSpPr>
          <p:nvPr/>
        </p:nvSpPr>
        <p:spPr bwMode="auto">
          <a:xfrm>
            <a:off x="2948854" y="4293096"/>
            <a:ext cx="433387" cy="0"/>
          </a:xfrm>
          <a:prstGeom prst="line">
            <a:avLst/>
          </a:prstGeom>
          <a:noFill/>
          <a:ln w="28575">
            <a:solidFill>
              <a:srgbClr val="FD0BF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20"/>
          <p:cNvSpPr>
            <a:spLocks noChangeArrowheads="1"/>
          </p:cNvSpPr>
          <p:nvPr/>
        </p:nvSpPr>
        <p:spPr bwMode="auto">
          <a:xfrm>
            <a:off x="3563937" y="4064496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=CH</a:t>
            </a:r>
            <a:r>
              <a:rPr lang="en-US" sz="24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+Н</a:t>
            </a:r>
            <a:r>
              <a:rPr lang="ru-RU" sz="24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13324" name="Rectangle 21"/>
          <p:cNvSpPr>
            <a:spLocks noChangeArrowheads="1"/>
          </p:cNvSpPr>
          <p:nvPr/>
        </p:nvSpPr>
        <p:spPr bwMode="auto">
          <a:xfrm>
            <a:off x="611188" y="5445125"/>
            <a:ext cx="2506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ru-RU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sz="2400" b="1" baseline="-25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2400" b="1" baseline="-25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ОН</a:t>
            </a:r>
          </a:p>
        </p:txBody>
      </p:sp>
      <p:sp>
        <p:nvSpPr>
          <p:cNvPr id="13325" name="Rectangle 22"/>
          <p:cNvSpPr>
            <a:spLocks noChangeArrowheads="1"/>
          </p:cNvSpPr>
          <p:nvPr/>
        </p:nvSpPr>
        <p:spPr bwMode="auto">
          <a:xfrm>
            <a:off x="611188" y="5445125"/>
            <a:ext cx="2852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sz="24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2400" b="1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ОН  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3326" name="Rectangle 23"/>
          <p:cNvSpPr>
            <a:spLocks noChangeArrowheads="1"/>
          </p:cNvSpPr>
          <p:nvPr/>
        </p:nvSpPr>
        <p:spPr bwMode="auto">
          <a:xfrm>
            <a:off x="3708400" y="5445125"/>
            <a:ext cx="2541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ru-RU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 </a:t>
            </a:r>
            <a:r>
              <a:rPr lang="ru-RU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С</a:t>
            </a: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-25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ru-RU" sz="2400" b="1" baseline="-25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3327" name="Line 24"/>
          <p:cNvSpPr>
            <a:spLocks noChangeShapeType="1"/>
          </p:cNvSpPr>
          <p:nvPr/>
        </p:nvSpPr>
        <p:spPr bwMode="auto">
          <a:xfrm>
            <a:off x="2037195" y="4293096"/>
            <a:ext cx="215900" cy="0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8" name="Line 25"/>
          <p:cNvSpPr>
            <a:spLocks noChangeShapeType="1"/>
          </p:cNvSpPr>
          <p:nvPr/>
        </p:nvSpPr>
        <p:spPr bwMode="auto">
          <a:xfrm>
            <a:off x="1331913" y="5661025"/>
            <a:ext cx="215900" cy="0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Line 26"/>
          <p:cNvSpPr>
            <a:spLocks noChangeShapeType="1"/>
          </p:cNvSpPr>
          <p:nvPr/>
        </p:nvSpPr>
        <p:spPr bwMode="auto">
          <a:xfrm>
            <a:off x="2195513" y="5661025"/>
            <a:ext cx="215900" cy="0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30" name="Line 27"/>
          <p:cNvSpPr>
            <a:spLocks noChangeShapeType="1"/>
          </p:cNvSpPr>
          <p:nvPr/>
        </p:nvSpPr>
        <p:spPr bwMode="auto">
          <a:xfrm>
            <a:off x="5148263" y="5661025"/>
            <a:ext cx="215900" cy="0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31" name="Line 28"/>
          <p:cNvSpPr>
            <a:spLocks noChangeShapeType="1"/>
          </p:cNvSpPr>
          <p:nvPr/>
        </p:nvSpPr>
        <p:spPr bwMode="auto">
          <a:xfrm>
            <a:off x="4356100" y="5661025"/>
            <a:ext cx="215900" cy="0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32" name="Rectangle 29"/>
          <p:cNvSpPr>
            <a:spLocks noChangeArrowheads="1"/>
          </p:cNvSpPr>
          <p:nvPr/>
        </p:nvSpPr>
        <p:spPr bwMode="auto">
          <a:xfrm>
            <a:off x="2479819" y="5445125"/>
            <a:ext cx="1584325" cy="431800"/>
          </a:xfrm>
          <a:prstGeom prst="rect">
            <a:avLst/>
          </a:prstGeom>
          <a:noFill/>
          <a:ln w="38100" algn="ctr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33" name="Line 30"/>
          <p:cNvSpPr>
            <a:spLocks noChangeShapeType="1"/>
          </p:cNvSpPr>
          <p:nvPr/>
        </p:nvSpPr>
        <p:spPr bwMode="auto">
          <a:xfrm>
            <a:off x="6084888" y="5661025"/>
            <a:ext cx="433387" cy="0"/>
          </a:xfrm>
          <a:prstGeom prst="line">
            <a:avLst/>
          </a:prstGeom>
          <a:noFill/>
          <a:ln w="28575">
            <a:solidFill>
              <a:srgbClr val="FD0BF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34" name="Rectangle 31"/>
          <p:cNvSpPr>
            <a:spLocks noChangeArrowheads="1"/>
          </p:cNvSpPr>
          <p:nvPr/>
        </p:nvSpPr>
        <p:spPr bwMode="auto">
          <a:xfrm>
            <a:off x="6588125" y="5419725"/>
            <a:ext cx="193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sz="2000" b="1" baseline="-25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2000" b="1" baseline="-25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13335" name="Rectangle 32"/>
          <p:cNvSpPr>
            <a:spLocks noChangeArrowheads="1"/>
          </p:cNvSpPr>
          <p:nvPr/>
        </p:nvSpPr>
        <p:spPr bwMode="auto">
          <a:xfrm>
            <a:off x="8101013" y="6461125"/>
            <a:ext cx="644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sz="2000" b="1" baseline="-25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3336" name="Rectangle 33"/>
          <p:cNvSpPr>
            <a:spLocks noChangeArrowheads="1"/>
          </p:cNvSpPr>
          <p:nvPr/>
        </p:nvSpPr>
        <p:spPr bwMode="auto">
          <a:xfrm>
            <a:off x="8101013" y="5949950"/>
            <a:ext cx="644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2000" b="1" baseline="-25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000" b="1" baseline="-2500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37" name="Line 34"/>
          <p:cNvSpPr>
            <a:spLocks noChangeShapeType="1"/>
          </p:cNvSpPr>
          <p:nvPr/>
        </p:nvSpPr>
        <p:spPr bwMode="auto">
          <a:xfrm>
            <a:off x="7164388" y="5589588"/>
            <a:ext cx="215900" cy="0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38" name="Line 35"/>
          <p:cNvSpPr>
            <a:spLocks noChangeShapeType="1"/>
          </p:cNvSpPr>
          <p:nvPr/>
        </p:nvSpPr>
        <p:spPr bwMode="auto">
          <a:xfrm>
            <a:off x="7956550" y="5589588"/>
            <a:ext cx="215900" cy="0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39" name="Line 36"/>
          <p:cNvSpPr>
            <a:spLocks noChangeShapeType="1"/>
          </p:cNvSpPr>
          <p:nvPr/>
        </p:nvSpPr>
        <p:spPr bwMode="auto">
          <a:xfrm>
            <a:off x="8316913" y="5805488"/>
            <a:ext cx="0" cy="215900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40" name="Line 37"/>
          <p:cNvSpPr>
            <a:spLocks noChangeShapeType="1"/>
          </p:cNvSpPr>
          <p:nvPr/>
        </p:nvSpPr>
        <p:spPr bwMode="auto">
          <a:xfrm>
            <a:off x="8316913" y="6308725"/>
            <a:ext cx="0" cy="215900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7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54" y="3824042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1906429" y="1217756"/>
            <a:ext cx="5205115" cy="2626325"/>
            <a:chOff x="2414948" y="856781"/>
            <a:chExt cx="5205115" cy="2626325"/>
          </a:xfrm>
        </p:grpSpPr>
        <p:sp>
          <p:nvSpPr>
            <p:cNvPr id="878651" name="Line 59"/>
            <p:cNvSpPr>
              <a:spLocks noChangeShapeType="1"/>
            </p:cNvSpPr>
            <p:nvPr/>
          </p:nvSpPr>
          <p:spPr bwMode="auto">
            <a:xfrm>
              <a:off x="6280328" y="2469380"/>
              <a:ext cx="393279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" name="Овал 1"/>
            <p:cNvSpPr/>
            <p:nvPr/>
          </p:nvSpPr>
          <p:spPr>
            <a:xfrm>
              <a:off x="5390245" y="891206"/>
              <a:ext cx="694878" cy="68463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Arial Black" pitchFamily="34" charset="0"/>
                </a:rPr>
                <a:t>Н</a:t>
              </a:r>
              <a:endParaRPr lang="ru-RU" sz="36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3674368" y="1942929"/>
              <a:ext cx="2678040" cy="1322387"/>
              <a:chOff x="3674368" y="1954618"/>
              <a:chExt cx="2678040" cy="1322387"/>
            </a:xfrm>
          </p:grpSpPr>
          <p:sp>
            <p:nvSpPr>
              <p:cNvPr id="878599" name="Line 7"/>
              <p:cNvSpPr>
                <a:spLocks noChangeShapeType="1"/>
              </p:cNvSpPr>
              <p:nvPr/>
            </p:nvSpPr>
            <p:spPr bwMode="auto">
              <a:xfrm>
                <a:off x="4682358" y="2466550"/>
                <a:ext cx="584200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878646" name="Picture 54" descr="carbo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74368" y="1956205"/>
                <a:ext cx="1081087" cy="1320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66558" y="1954618"/>
                <a:ext cx="1085850" cy="1322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4213" y="2057568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645" y="856781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4948" y="2097460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097112" y="1633835"/>
              <a:ext cx="45719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2314" y="1575840"/>
              <a:ext cx="63151" cy="436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3920" y="3098931"/>
              <a:ext cx="55563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1251" y="3098931"/>
              <a:ext cx="55563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Line 59"/>
            <p:cNvSpPr>
              <a:spLocks noChangeShapeType="1"/>
            </p:cNvSpPr>
            <p:nvPr/>
          </p:nvSpPr>
          <p:spPr bwMode="auto">
            <a:xfrm>
              <a:off x="3281089" y="2530919"/>
              <a:ext cx="393279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603" y="3824043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5991818" y="4740172"/>
            <a:ext cx="2600648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этил </a:t>
            </a:r>
            <a:r>
              <a:rPr lang="ru-RU" sz="2400" b="1" dirty="0" smtClean="0">
                <a:solidFill>
                  <a:srgbClr val="FF0000"/>
                </a:solidFill>
              </a:rPr>
              <a:t>(радикал)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78869" y="3805044"/>
            <a:ext cx="1141018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этан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53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961" y="3981231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8651" name="Line 59"/>
          <p:cNvSpPr>
            <a:spLocks noChangeShapeType="1"/>
          </p:cNvSpPr>
          <p:nvPr/>
        </p:nvSpPr>
        <p:spPr bwMode="auto">
          <a:xfrm>
            <a:off x="6284612" y="3003410"/>
            <a:ext cx="393279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5394529" y="1425236"/>
            <a:ext cx="694878" cy="6846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Н</a:t>
            </a:r>
            <a:endParaRPr 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78599" name="Line 7"/>
          <p:cNvSpPr>
            <a:spLocks noChangeShapeType="1"/>
          </p:cNvSpPr>
          <p:nvPr/>
        </p:nvSpPr>
        <p:spPr bwMode="auto">
          <a:xfrm>
            <a:off x="4614562" y="3040536"/>
            <a:ext cx="584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78646" name="Picture 54" descr="carb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572" y="2530191"/>
            <a:ext cx="108108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9" y="2528604"/>
            <a:ext cx="1085850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497" y="2591598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929" y="1390811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232" y="2631490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01396" y="2167865"/>
            <a:ext cx="45719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598" y="2109870"/>
            <a:ext cx="63151" cy="43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Line 59"/>
          <p:cNvSpPr>
            <a:spLocks noChangeShapeType="1"/>
          </p:cNvSpPr>
          <p:nvPr/>
        </p:nvSpPr>
        <p:spPr bwMode="auto">
          <a:xfrm>
            <a:off x="3213293" y="3064949"/>
            <a:ext cx="393279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4687659" y="3035648"/>
            <a:ext cx="584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232" y="3941541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123" y="3616946"/>
            <a:ext cx="555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14" y="3621088"/>
            <a:ext cx="555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620539" y="3181350"/>
            <a:ext cx="584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>
            <a:off x="4664256" y="2862190"/>
            <a:ext cx="584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7408" y="266745"/>
            <a:ext cx="3944285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дегидрирование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3528" y="2571856"/>
            <a:ext cx="1346844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</a:rPr>
              <a:t>С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sz="4000" b="1" dirty="0" smtClean="0">
                <a:solidFill>
                  <a:srgbClr val="FF0000"/>
                </a:solidFill>
              </a:rPr>
              <a:t>H</a:t>
            </a:r>
            <a:r>
              <a:rPr lang="en-US" sz="2800" b="1" dirty="0" smtClean="0">
                <a:solidFill>
                  <a:srgbClr val="FF0000"/>
                </a:solidFill>
              </a:rPr>
              <a:t>2n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38991" y="3497048"/>
            <a:ext cx="1640193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</a:rPr>
              <a:t>С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sz="4000" b="1" dirty="0" smtClean="0">
                <a:solidFill>
                  <a:srgbClr val="FF0000"/>
                </a:solidFill>
              </a:rPr>
              <a:t>H</a:t>
            </a:r>
            <a:r>
              <a:rPr lang="en-US" sz="2800" b="1" dirty="0" smtClean="0">
                <a:solidFill>
                  <a:srgbClr val="FF0000"/>
                </a:solidFill>
              </a:rPr>
              <a:t>2n-2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38515" y="4798119"/>
            <a:ext cx="6913180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алкан</a:t>
            </a:r>
            <a:endParaRPr lang="ru-RU" sz="40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781620" y="5152062"/>
            <a:ext cx="777957" cy="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463913" y="5152062"/>
            <a:ext cx="777957" cy="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303546" y="4797152"/>
            <a:ext cx="15035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алкен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94447" y="4797152"/>
            <a:ext cx="15425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алкин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494622" y="5643387"/>
            <a:ext cx="6148690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этан</a:t>
            </a:r>
            <a:endParaRPr lang="ru-RU" sz="4000" b="1" dirty="0">
              <a:solidFill>
                <a:srgbClr val="FF0000"/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5012962" y="5997330"/>
            <a:ext cx="793459" cy="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643481" y="6026568"/>
            <a:ext cx="793459" cy="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3564347" y="5632979"/>
            <a:ext cx="13273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этен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(этилен)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942152" y="5643387"/>
            <a:ext cx="16821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этин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(ацетилен)</a:t>
            </a:r>
            <a:endParaRPr lang="ru-RU" sz="2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23528" y="1518674"/>
            <a:ext cx="1709122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</a:rPr>
              <a:t>С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sz="4000" b="1" dirty="0" smtClean="0">
                <a:solidFill>
                  <a:srgbClr val="FF0000"/>
                </a:solidFill>
              </a:rPr>
              <a:t>H</a:t>
            </a:r>
            <a:r>
              <a:rPr lang="en-US" sz="2800" b="1" dirty="0" smtClean="0">
                <a:solidFill>
                  <a:srgbClr val="FF0000"/>
                </a:solidFill>
              </a:rPr>
              <a:t>2n+2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9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1" grpId="0" animBg="1"/>
      <p:bldP spid="24" grpId="0" animBg="1"/>
      <p:bldP spid="27" grpId="0" animBg="1"/>
      <p:bldP spid="32" grpId="0" animBg="1"/>
      <p:bldP spid="6" grpId="0"/>
      <p:bldP spid="7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424885" y="693513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946342" y="4794482"/>
            <a:ext cx="1296144" cy="1077218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этен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(этилен)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699561" y="1608243"/>
            <a:ext cx="4626612" cy="3027876"/>
            <a:chOff x="2699561" y="1608243"/>
            <a:chExt cx="4626612" cy="3027876"/>
          </a:xfrm>
        </p:grpSpPr>
        <p:sp>
          <p:nvSpPr>
            <p:cNvPr id="878651" name="Line 59"/>
            <p:cNvSpPr>
              <a:spLocks noChangeShapeType="1"/>
            </p:cNvSpPr>
            <p:nvPr/>
          </p:nvSpPr>
          <p:spPr bwMode="auto">
            <a:xfrm>
              <a:off x="6118983" y="3494021"/>
              <a:ext cx="325225" cy="35697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" name="Овал 1"/>
            <p:cNvSpPr/>
            <p:nvPr/>
          </p:nvSpPr>
          <p:spPr>
            <a:xfrm>
              <a:off x="6331535" y="1681874"/>
              <a:ext cx="694878" cy="68463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Arial Black" pitchFamily="34" charset="0"/>
                </a:rPr>
                <a:t>Н</a:t>
              </a:r>
              <a:endParaRPr lang="ru-RU" sz="36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878599" name="Line 7"/>
            <p:cNvSpPr>
              <a:spLocks noChangeShapeType="1"/>
            </p:cNvSpPr>
            <p:nvPr/>
          </p:nvSpPr>
          <p:spPr bwMode="auto">
            <a:xfrm>
              <a:off x="4614562" y="3040536"/>
              <a:ext cx="5842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878646" name="Picture 54" descr="carb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572" y="2530191"/>
              <a:ext cx="1081087" cy="132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4739" y="2528604"/>
              <a:ext cx="1085850" cy="132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0323" y="3672506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561" y="1608243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561" y="3629817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Line 59"/>
            <p:cNvSpPr>
              <a:spLocks noChangeShapeType="1"/>
            </p:cNvSpPr>
            <p:nvPr/>
          </p:nvSpPr>
          <p:spPr bwMode="auto">
            <a:xfrm flipV="1">
              <a:off x="3409932" y="3483534"/>
              <a:ext cx="375479" cy="31399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4687659" y="3035648"/>
              <a:ext cx="5842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4620539" y="3181350"/>
              <a:ext cx="5842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Line 59"/>
            <p:cNvSpPr>
              <a:spLocks noChangeShapeType="1"/>
            </p:cNvSpPr>
            <p:nvPr/>
          </p:nvSpPr>
          <p:spPr bwMode="auto">
            <a:xfrm flipV="1">
              <a:off x="6043684" y="2226560"/>
              <a:ext cx="393279" cy="39160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Line 59"/>
            <p:cNvSpPr>
              <a:spLocks noChangeShapeType="1"/>
            </p:cNvSpPr>
            <p:nvPr/>
          </p:nvSpPr>
          <p:spPr bwMode="auto">
            <a:xfrm>
              <a:off x="3443959" y="2261190"/>
              <a:ext cx="325225" cy="35697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4534024" y="4917592"/>
            <a:ext cx="2189189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FF0000"/>
                </a:solidFill>
              </a:rPr>
              <a:t>      </a:t>
            </a:r>
            <a:r>
              <a:rPr lang="en-US" sz="4800" b="1" dirty="0" smtClean="0">
                <a:solidFill>
                  <a:srgbClr val="FF0000"/>
                </a:solidFill>
              </a:rPr>
              <a:t>Br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88639" y="4979148"/>
            <a:ext cx="660856" cy="707886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+</a:t>
            </a:r>
            <a:r>
              <a:rPr lang="ru-RU" sz="4000" b="1" dirty="0" smtClean="0">
                <a:solidFill>
                  <a:srgbClr val="FF0000"/>
                </a:solidFill>
              </a:rPr>
              <a:t>    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5572" y="185681"/>
            <a:ext cx="8136904" cy="1015663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            </a:t>
            </a:r>
            <a:r>
              <a:rPr lang="ru-RU" sz="4000" b="1" dirty="0" smtClean="0">
                <a:solidFill>
                  <a:srgbClr val="FF0000"/>
                </a:solidFill>
              </a:rPr>
              <a:t>Галогенирование  </a:t>
            </a:r>
            <a:r>
              <a:rPr lang="en-US" sz="4000" b="1" dirty="0" smtClean="0">
                <a:solidFill>
                  <a:srgbClr val="FF0000"/>
                </a:solidFill>
              </a:rPr>
              <a:t>        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57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304104" y="743065"/>
            <a:ext cx="5205115" cy="3571078"/>
            <a:chOff x="2419232" y="1390811"/>
            <a:chExt cx="5205115" cy="3571078"/>
          </a:xfrm>
        </p:grpSpPr>
        <p:sp>
          <p:nvSpPr>
            <p:cNvPr id="878651" name="Line 59"/>
            <p:cNvSpPr>
              <a:spLocks noChangeShapeType="1"/>
            </p:cNvSpPr>
            <p:nvPr/>
          </p:nvSpPr>
          <p:spPr bwMode="auto">
            <a:xfrm>
              <a:off x="6284612" y="3003410"/>
              <a:ext cx="393279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" name="Овал 1"/>
            <p:cNvSpPr/>
            <p:nvPr/>
          </p:nvSpPr>
          <p:spPr>
            <a:xfrm>
              <a:off x="5394529" y="1425236"/>
              <a:ext cx="694878" cy="68463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rgbClr val="FF0000"/>
                  </a:solidFill>
                  <a:latin typeface="Arial Black" pitchFamily="34" charset="0"/>
                </a:rPr>
                <a:t>Н</a:t>
              </a:r>
              <a:endParaRPr lang="ru-RU" sz="36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878599" name="Line 7"/>
            <p:cNvSpPr>
              <a:spLocks noChangeShapeType="1"/>
            </p:cNvSpPr>
            <p:nvPr/>
          </p:nvSpPr>
          <p:spPr bwMode="auto">
            <a:xfrm>
              <a:off x="4614562" y="3040536"/>
              <a:ext cx="5842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878646" name="Picture 54" descr="carb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572" y="2530191"/>
              <a:ext cx="1081087" cy="132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4739" y="2528604"/>
              <a:ext cx="1085850" cy="132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8497" y="2591598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5929" y="1390811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9232" y="2631490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101396" y="2167865"/>
              <a:ext cx="45719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6598" y="2109870"/>
              <a:ext cx="63151" cy="436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Line 59"/>
            <p:cNvSpPr>
              <a:spLocks noChangeShapeType="1"/>
            </p:cNvSpPr>
            <p:nvPr/>
          </p:nvSpPr>
          <p:spPr bwMode="auto">
            <a:xfrm>
              <a:off x="3213293" y="3064949"/>
              <a:ext cx="393279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4687659" y="3035648"/>
              <a:ext cx="5842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9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123" y="3616946"/>
              <a:ext cx="55563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3614" y="3621088"/>
              <a:ext cx="55563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Овал 3"/>
            <p:cNvSpPr/>
            <p:nvPr/>
          </p:nvSpPr>
          <p:spPr>
            <a:xfrm>
              <a:off x="5304511" y="4022308"/>
              <a:ext cx="980101" cy="93958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rgbClr val="FF0000"/>
                  </a:solidFill>
                </a:rPr>
                <a:t>В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r</a:t>
              </a:r>
              <a:endParaRPr lang="ru-RU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3567390" y="4021564"/>
              <a:ext cx="980101" cy="93958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rgbClr val="FF0000"/>
                  </a:solidFill>
                </a:rPr>
                <a:t>В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r</a:t>
              </a:r>
              <a:endParaRPr lang="ru-RU" sz="4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2520890" y="4519415"/>
            <a:ext cx="4687482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</a:t>
            </a:r>
            <a:r>
              <a:rPr lang="ru-RU" sz="4000" b="1" dirty="0">
                <a:solidFill>
                  <a:srgbClr val="FF0000"/>
                </a:solidFill>
              </a:rPr>
              <a:t>,</a:t>
            </a:r>
            <a:r>
              <a:rPr lang="en-US" sz="4000" b="1" dirty="0" smtClean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</a:rPr>
              <a:t> - </a:t>
            </a:r>
            <a:r>
              <a:rPr lang="ru-RU" sz="4000" b="1" dirty="0" err="1" smtClean="0">
                <a:solidFill>
                  <a:srgbClr val="FF0000"/>
                </a:solidFill>
              </a:rPr>
              <a:t>Дибромэтан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86966" y="5779847"/>
            <a:ext cx="8424935" cy="646331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Качественная реакция на двойную связь 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4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297" y="4314871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2359930" y="1727429"/>
            <a:ext cx="5205115" cy="2626325"/>
            <a:chOff x="2414948" y="856781"/>
            <a:chExt cx="5205115" cy="2626325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2414948" y="856781"/>
              <a:ext cx="5205115" cy="2626325"/>
              <a:chOff x="1676871" y="318343"/>
              <a:chExt cx="5205115" cy="2626325"/>
            </a:xfrm>
          </p:grpSpPr>
          <p:sp>
            <p:nvSpPr>
              <p:cNvPr id="878651" name="Line 59"/>
              <p:cNvSpPr>
                <a:spLocks noChangeShapeType="1"/>
              </p:cNvSpPr>
              <p:nvPr/>
            </p:nvSpPr>
            <p:spPr bwMode="auto">
              <a:xfrm>
                <a:off x="5542251" y="1930942"/>
                <a:ext cx="393279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" name="Овал 1"/>
              <p:cNvSpPr/>
              <p:nvPr/>
            </p:nvSpPr>
            <p:spPr>
              <a:xfrm>
                <a:off x="4652168" y="352768"/>
                <a:ext cx="694878" cy="68463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600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Н</a:t>
                </a:r>
                <a:endParaRPr lang="ru-RU" sz="3600" b="1" dirty="0">
                  <a:solidFill>
                    <a:srgbClr val="FF0000"/>
                  </a:solidFill>
                  <a:latin typeface="Arial Black" pitchFamily="34" charset="0"/>
                </a:endParaRPr>
              </a:p>
            </p:txBody>
          </p:sp>
          <p:grpSp>
            <p:nvGrpSpPr>
              <p:cNvPr id="4" name="Группа 3"/>
              <p:cNvGrpSpPr/>
              <p:nvPr/>
            </p:nvGrpSpPr>
            <p:grpSpPr>
              <a:xfrm>
                <a:off x="2864211" y="1456136"/>
                <a:ext cx="2678040" cy="1322387"/>
                <a:chOff x="2979810" y="540581"/>
                <a:chExt cx="2678040" cy="1322387"/>
              </a:xfrm>
            </p:grpSpPr>
            <p:sp>
              <p:nvSpPr>
                <p:cNvPr id="878599" name="Line 7"/>
                <p:cNvSpPr>
                  <a:spLocks noChangeShapeType="1"/>
                </p:cNvSpPr>
                <p:nvPr/>
              </p:nvSpPr>
              <p:spPr bwMode="auto">
                <a:xfrm>
                  <a:off x="3987800" y="1052513"/>
                  <a:ext cx="584200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878646" name="Picture 54" descr="carbon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9810" y="542168"/>
                  <a:ext cx="1081087" cy="132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540581"/>
                  <a:ext cx="1085850" cy="1322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6136" y="1519130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3568" y="318343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871" y="1559022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5" name="Picture 11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59035" y="1095397"/>
                <a:ext cx="45719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4237" y="1037402"/>
                <a:ext cx="63151" cy="436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15843" y="256049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8" name="Picture 14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3174" y="256049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0" name="Line 59"/>
            <p:cNvSpPr>
              <a:spLocks noChangeShapeType="1"/>
            </p:cNvSpPr>
            <p:nvPr/>
          </p:nvSpPr>
          <p:spPr bwMode="auto">
            <a:xfrm>
              <a:off x="3209009" y="2530919"/>
              <a:ext cx="393279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Овал 23"/>
          <p:cNvSpPr/>
          <p:nvPr/>
        </p:nvSpPr>
        <p:spPr>
          <a:xfrm>
            <a:off x="5146630" y="4368928"/>
            <a:ext cx="1160106" cy="108012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0069B8"/>
                </a:solidFill>
              </a:rPr>
              <a:t>С</a:t>
            </a:r>
            <a:r>
              <a:rPr lang="en-US" sz="4800" b="1" dirty="0" smtClean="0">
                <a:solidFill>
                  <a:srgbClr val="0069B8"/>
                </a:solidFill>
              </a:rPr>
              <a:t>l</a:t>
            </a:r>
            <a:endParaRPr lang="ru-RU" sz="4800" b="1" dirty="0">
              <a:solidFill>
                <a:srgbClr val="0069B8"/>
              </a:solidFill>
            </a:endParaRPr>
          </a:p>
        </p:txBody>
      </p:sp>
      <p:pic>
        <p:nvPicPr>
          <p:cNvPr id="2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886" y="4277808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2668975" y="423958"/>
            <a:ext cx="5062540" cy="1015663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галогенирование  </a:t>
            </a:r>
            <a:r>
              <a:rPr lang="en-US" sz="6000" b="1" dirty="0" smtClean="0">
                <a:solidFill>
                  <a:srgbClr val="FFC000"/>
                </a:solidFill>
              </a:rPr>
              <a:t>S</a:t>
            </a:r>
            <a:r>
              <a:rPr lang="en-US" sz="3200" b="1" dirty="0" smtClean="0">
                <a:solidFill>
                  <a:srgbClr val="FFC000"/>
                </a:solidFill>
              </a:rPr>
              <a:t>R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379885" y="5652247"/>
            <a:ext cx="8496943" cy="780291"/>
            <a:chOff x="467544" y="5668722"/>
            <a:chExt cx="8496943" cy="780291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4805362" y="5741127"/>
              <a:ext cx="4159125" cy="70788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ru-RU" sz="4000" b="1" dirty="0" smtClean="0">
                  <a:solidFill>
                    <a:srgbClr val="FF0000"/>
                  </a:solidFill>
                </a:rPr>
                <a:t>      </a:t>
              </a:r>
              <a:r>
                <a:rPr lang="ru-RU" sz="4000" b="1" dirty="0" err="1" smtClean="0">
                  <a:solidFill>
                    <a:srgbClr val="FF0000"/>
                  </a:solidFill>
                </a:rPr>
                <a:t>Хлорэтан</a:t>
              </a:r>
              <a:r>
                <a:rPr lang="ru-RU" sz="4000" b="1" dirty="0" smtClean="0">
                  <a:solidFill>
                    <a:srgbClr val="FF0000"/>
                  </a:solidFill>
                </a:rPr>
                <a:t> +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HCl</a:t>
              </a:r>
              <a:endParaRPr lang="ru-RU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67544" y="5694961"/>
              <a:ext cx="2435312" cy="707886"/>
            </a:xfrm>
            <a:prstGeom prst="rect">
              <a:avLst/>
            </a:prstGeom>
            <a:ln w="57150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ru-RU" sz="4000" b="1" dirty="0" smtClean="0">
                  <a:solidFill>
                    <a:srgbClr val="FF0000"/>
                  </a:solidFill>
                </a:rPr>
                <a:t>Этан + 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Cl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2</a:t>
              </a:r>
              <a:endParaRPr lang="ru-RU" sz="3200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4976650"/>
                </p:ext>
              </p:extLst>
            </p:nvPr>
          </p:nvGraphicFramePr>
          <p:xfrm>
            <a:off x="2969605" y="5668722"/>
            <a:ext cx="1737973" cy="7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Формула" r:id="rId8" imgW="457002" imgH="203112" progId="Equation.3">
                    <p:embed/>
                  </p:oleObj>
                </mc:Choice>
                <mc:Fallback>
                  <p:oleObj name="Формула" r:id="rId8" imgW="457002" imgH="203112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9605" y="5668722"/>
                          <a:ext cx="1737973" cy="760363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1337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645" y="3415926"/>
            <a:ext cx="10858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2414948" y="856781"/>
            <a:ext cx="5205115" cy="2626325"/>
            <a:chOff x="2414948" y="856781"/>
            <a:chExt cx="5205115" cy="2626325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2414948" y="856781"/>
              <a:ext cx="5205115" cy="2626325"/>
              <a:chOff x="1676871" y="318343"/>
              <a:chExt cx="5205115" cy="2626325"/>
            </a:xfrm>
          </p:grpSpPr>
          <p:sp>
            <p:nvSpPr>
              <p:cNvPr id="878651" name="Line 59"/>
              <p:cNvSpPr>
                <a:spLocks noChangeShapeType="1"/>
              </p:cNvSpPr>
              <p:nvPr/>
            </p:nvSpPr>
            <p:spPr bwMode="auto">
              <a:xfrm>
                <a:off x="5542251" y="1930942"/>
                <a:ext cx="393279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" name="Овал 1"/>
              <p:cNvSpPr/>
              <p:nvPr/>
            </p:nvSpPr>
            <p:spPr>
              <a:xfrm>
                <a:off x="4652168" y="352768"/>
                <a:ext cx="694878" cy="68463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600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Н</a:t>
                </a:r>
                <a:endParaRPr lang="ru-RU" sz="3600" b="1" dirty="0">
                  <a:solidFill>
                    <a:srgbClr val="FF0000"/>
                  </a:solidFill>
                  <a:latin typeface="Arial Black" pitchFamily="34" charset="0"/>
                </a:endParaRPr>
              </a:p>
            </p:txBody>
          </p:sp>
          <p:grpSp>
            <p:nvGrpSpPr>
              <p:cNvPr id="4" name="Группа 3"/>
              <p:cNvGrpSpPr/>
              <p:nvPr/>
            </p:nvGrpSpPr>
            <p:grpSpPr>
              <a:xfrm>
                <a:off x="2864211" y="1456136"/>
                <a:ext cx="2678040" cy="1322387"/>
                <a:chOff x="2979810" y="540581"/>
                <a:chExt cx="2678040" cy="1322387"/>
              </a:xfrm>
            </p:grpSpPr>
            <p:sp>
              <p:nvSpPr>
                <p:cNvPr id="878599" name="Line 7"/>
                <p:cNvSpPr>
                  <a:spLocks noChangeShapeType="1"/>
                </p:cNvSpPr>
                <p:nvPr/>
              </p:nvSpPr>
              <p:spPr bwMode="auto">
                <a:xfrm>
                  <a:off x="3987800" y="1052513"/>
                  <a:ext cx="584200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878646" name="Picture 54" descr="carbon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9810" y="542168"/>
                  <a:ext cx="1081087" cy="1320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540581"/>
                  <a:ext cx="1085850" cy="1322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6136" y="1519130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3568" y="318343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871" y="1559022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5" name="Picture 11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59035" y="1095397"/>
                <a:ext cx="45719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4237" y="1037402"/>
                <a:ext cx="63151" cy="436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15843" y="256049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8" name="Picture 1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3174" y="2560493"/>
                <a:ext cx="55563" cy="384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0" name="Line 59"/>
            <p:cNvSpPr>
              <a:spLocks noChangeShapeType="1"/>
            </p:cNvSpPr>
            <p:nvPr/>
          </p:nvSpPr>
          <p:spPr bwMode="auto">
            <a:xfrm>
              <a:off x="3209009" y="2530919"/>
              <a:ext cx="393279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Овал 23"/>
          <p:cNvSpPr/>
          <p:nvPr/>
        </p:nvSpPr>
        <p:spPr>
          <a:xfrm>
            <a:off x="5157631" y="3497526"/>
            <a:ext cx="1160106" cy="108012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0069B8"/>
                </a:solidFill>
              </a:rPr>
              <a:t>С</a:t>
            </a:r>
            <a:r>
              <a:rPr lang="en-US" sz="4800" b="1" dirty="0" smtClean="0">
                <a:solidFill>
                  <a:srgbClr val="0069B8"/>
                </a:solidFill>
              </a:rPr>
              <a:t>l</a:t>
            </a:r>
            <a:endParaRPr lang="ru-RU" sz="4800" b="1" dirty="0">
              <a:solidFill>
                <a:srgbClr val="0069B8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139798" y="3497526"/>
            <a:ext cx="1283806" cy="1855458"/>
            <a:chOff x="6917495" y="5007394"/>
            <a:chExt cx="1283806" cy="1855458"/>
          </a:xfrm>
        </p:grpSpPr>
        <p:sp>
          <p:nvSpPr>
            <p:cNvPr id="28" name="Овал 27"/>
            <p:cNvSpPr/>
            <p:nvPr/>
          </p:nvSpPr>
          <p:spPr>
            <a:xfrm>
              <a:off x="6917495" y="5007394"/>
              <a:ext cx="1160106" cy="1080120"/>
            </a:xfrm>
            <a:prstGeom prst="ellipse">
              <a:avLst/>
            </a:prstGeom>
            <a:solidFill>
              <a:srgbClr val="0069B8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solidFill>
                    <a:srgbClr val="FF0000"/>
                  </a:solidFill>
                </a:rPr>
                <a:t>O</a:t>
              </a:r>
              <a:endParaRPr lang="ru-RU" sz="4800" b="1" dirty="0">
                <a:solidFill>
                  <a:srgbClr val="FF0000"/>
                </a:solidFill>
              </a:endParaRPr>
            </a:p>
          </p:txBody>
        </p:sp>
        <p:pic>
          <p:nvPicPr>
            <p:cNvPr id="29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5451" y="5899239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2" name="Прямоугольник 31"/>
          <p:cNvSpPr/>
          <p:nvPr/>
        </p:nvSpPr>
        <p:spPr>
          <a:xfrm>
            <a:off x="70230" y="0"/>
            <a:ext cx="9080095" cy="58477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383790" algn="l"/>
              </a:tabLst>
            </a:pP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Галогензамещённые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алканы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+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NaOH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(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водн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. 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р-р)</a:t>
            </a:r>
            <a:endParaRPr lang="ru-RU" sz="3200" b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765352" y="5517232"/>
            <a:ext cx="4134465" cy="70788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Спирт первичный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70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Rectangle 34"/>
          <p:cNvSpPr>
            <a:spLocks noChangeArrowheads="1"/>
          </p:cNvSpPr>
          <p:nvPr/>
        </p:nvSpPr>
        <p:spPr bwMode="auto">
          <a:xfrm>
            <a:off x="-994622" y="2618160"/>
            <a:ext cx="9144000" cy="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8" name="Rectangle 35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36"/>
          <p:cNvSpPr>
            <a:spLocks noChangeArrowheads="1"/>
          </p:cNvSpPr>
          <p:nvPr/>
        </p:nvSpPr>
        <p:spPr bwMode="auto">
          <a:xfrm>
            <a:off x="0" y="2814638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CCCFF">
                        <a:alpha val="0"/>
                      </a:srgbClr>
                    </a:gs>
                    <a:gs pos="100000">
                      <a:srgbClr val="5E5E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414948" y="856781"/>
            <a:ext cx="5205115" cy="4496203"/>
            <a:chOff x="2414948" y="856781"/>
            <a:chExt cx="5205115" cy="4496203"/>
          </a:xfrm>
        </p:grpSpPr>
        <p:pic>
          <p:nvPicPr>
            <p:cNvPr id="84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645" y="3415926"/>
              <a:ext cx="1085850" cy="963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2414948" y="856781"/>
              <a:ext cx="5205115" cy="2626325"/>
              <a:chOff x="2414948" y="856781"/>
              <a:chExt cx="5205115" cy="2626325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2414948" y="856781"/>
                <a:ext cx="5205115" cy="2626325"/>
                <a:chOff x="1676871" y="318343"/>
                <a:chExt cx="5205115" cy="2626325"/>
              </a:xfrm>
            </p:grpSpPr>
            <p:sp>
              <p:nvSpPr>
                <p:cNvPr id="878651" name="Line 59"/>
                <p:cNvSpPr>
                  <a:spLocks noChangeShapeType="1"/>
                </p:cNvSpPr>
                <p:nvPr/>
              </p:nvSpPr>
              <p:spPr bwMode="auto">
                <a:xfrm>
                  <a:off x="5542251" y="1930942"/>
                  <a:ext cx="393279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" name="Овал 1"/>
                <p:cNvSpPr/>
                <p:nvPr/>
              </p:nvSpPr>
              <p:spPr>
                <a:xfrm>
                  <a:off x="4652168" y="352768"/>
                  <a:ext cx="694878" cy="684634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3600" b="1" dirty="0" smtClean="0">
                      <a:solidFill>
                        <a:srgbClr val="FF0000"/>
                      </a:solidFill>
                      <a:latin typeface="Arial Black" pitchFamily="34" charset="0"/>
                    </a:rPr>
                    <a:t>Н</a:t>
                  </a:r>
                  <a:endParaRPr lang="ru-RU" sz="3600" b="1" dirty="0">
                    <a:solidFill>
                      <a:srgbClr val="FF0000"/>
                    </a:solidFill>
                    <a:latin typeface="Arial Black" pitchFamily="34" charset="0"/>
                  </a:endParaRPr>
                </a:p>
              </p:txBody>
            </p:sp>
            <p:grpSp>
              <p:nvGrpSpPr>
                <p:cNvPr id="4" name="Группа 3"/>
                <p:cNvGrpSpPr/>
                <p:nvPr/>
              </p:nvGrpSpPr>
              <p:grpSpPr>
                <a:xfrm>
                  <a:off x="2864211" y="1456136"/>
                  <a:ext cx="2678040" cy="1322387"/>
                  <a:chOff x="2979810" y="540581"/>
                  <a:chExt cx="2678040" cy="1322387"/>
                </a:xfrm>
              </p:grpSpPr>
              <p:sp>
                <p:nvSpPr>
                  <p:cNvPr id="878599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987800" y="1052513"/>
                    <a:ext cx="584200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2000" b="1">
                      <a:solidFill>
                        <a:srgbClr val="80008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pic>
                <p:nvPicPr>
                  <p:cNvPr id="878646" name="Picture 54" descr="carbon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79810" y="542168"/>
                    <a:ext cx="1081087" cy="13208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02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2000" y="540581"/>
                    <a:ext cx="1085850" cy="132238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1028" name="Picture 4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96136" y="1519130"/>
                  <a:ext cx="1085850" cy="96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1" name="Picture 7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13568" y="318343"/>
                  <a:ext cx="1085850" cy="96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2" name="Picture 8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76871" y="1559022"/>
                  <a:ext cx="1085850" cy="96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5" name="Picture 11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3359035" y="1095397"/>
                  <a:ext cx="45719" cy="384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6" name="Picture 12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64237" y="1037402"/>
                  <a:ext cx="63151" cy="4366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7" name="Picture 13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15843" y="2560493"/>
                  <a:ext cx="55563" cy="384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38" name="Picture 14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53174" y="2560493"/>
                  <a:ext cx="55563" cy="384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30" name="Line 59"/>
              <p:cNvSpPr>
                <a:spLocks noChangeShapeType="1"/>
              </p:cNvSpPr>
              <p:nvPr/>
            </p:nvSpPr>
            <p:spPr bwMode="auto">
              <a:xfrm>
                <a:off x="3209009" y="2530919"/>
                <a:ext cx="393279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b="1">
                  <a:solidFill>
                    <a:srgbClr val="80008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4" name="Овал 23"/>
            <p:cNvSpPr/>
            <p:nvPr/>
          </p:nvSpPr>
          <p:spPr>
            <a:xfrm>
              <a:off x="5157631" y="3497526"/>
              <a:ext cx="1160106" cy="108012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4800" dirty="0" smtClean="0">
                  <a:solidFill>
                    <a:srgbClr val="0069B8"/>
                  </a:solidFill>
                </a:rPr>
                <a:t>С</a:t>
              </a:r>
              <a:r>
                <a:rPr lang="en-US" sz="4800" b="1" dirty="0" smtClean="0">
                  <a:solidFill>
                    <a:srgbClr val="0069B8"/>
                  </a:solidFill>
                </a:rPr>
                <a:t>l</a:t>
              </a:r>
              <a:endParaRPr lang="ru-RU" sz="4800" b="1" dirty="0">
                <a:solidFill>
                  <a:srgbClr val="0069B8"/>
                </a:solidFill>
              </a:endParaRPr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5139798" y="3497526"/>
              <a:ext cx="1283806" cy="1855458"/>
              <a:chOff x="6917495" y="5007394"/>
              <a:chExt cx="1283806" cy="1855458"/>
            </a:xfrm>
          </p:grpSpPr>
          <p:sp>
            <p:nvSpPr>
              <p:cNvPr id="28" name="Овал 27"/>
              <p:cNvSpPr/>
              <p:nvPr/>
            </p:nvSpPr>
            <p:spPr>
              <a:xfrm>
                <a:off x="6917495" y="5007394"/>
                <a:ext cx="1160106" cy="1080120"/>
              </a:xfrm>
              <a:prstGeom prst="ellipse">
                <a:avLst/>
              </a:prstGeom>
              <a:solidFill>
                <a:srgbClr val="0069B8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 dirty="0" smtClean="0">
                    <a:solidFill>
                      <a:srgbClr val="FF0000"/>
                    </a:solidFill>
                  </a:rPr>
                  <a:t>O</a:t>
                </a:r>
                <a:endParaRPr lang="ru-RU" sz="4800" b="1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29" name="Picture 1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5451" y="5899239"/>
                <a:ext cx="1085850" cy="9636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688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383</Words>
  <Application>Microsoft Office PowerPoint</Application>
  <PresentationFormat>Экран (4:3)</PresentationFormat>
  <Paragraphs>168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Тема Office</vt:lpstr>
      <vt:lpstr>Диаграмма</vt:lpstr>
      <vt:lpstr>CS ChemDraw Drawing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получить простой эфир?</vt:lpstr>
      <vt:lpstr>Межмолекулярная дегидратация предельных одноатомных спиртов </vt:lpstr>
      <vt:lpstr>Внутримолекулярная дегидратация предельных одноатомных спиртов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Типы химических реакций в органической химии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Снигирёва</dc:creator>
  <cp:lastModifiedBy>Елена Снигирёва</cp:lastModifiedBy>
  <cp:revision>53</cp:revision>
  <dcterms:created xsi:type="dcterms:W3CDTF">2016-03-29T16:11:23Z</dcterms:created>
  <dcterms:modified xsi:type="dcterms:W3CDTF">2016-04-07T16:22:02Z</dcterms:modified>
</cp:coreProperties>
</file>